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92" r:id="rId4"/>
    <p:sldId id="260" r:id="rId5"/>
    <p:sldId id="261" r:id="rId6"/>
    <p:sldId id="262" r:id="rId7"/>
    <p:sldId id="263" r:id="rId8"/>
    <p:sldId id="264" r:id="rId9"/>
    <p:sldId id="296" r:id="rId10"/>
    <p:sldId id="297" r:id="rId11"/>
    <p:sldId id="265" r:id="rId12"/>
    <p:sldId id="298" r:id="rId13"/>
    <p:sldId id="299" r:id="rId14"/>
    <p:sldId id="266" r:id="rId15"/>
    <p:sldId id="287" r:id="rId16"/>
    <p:sldId id="267" r:id="rId17"/>
    <p:sldId id="268" r:id="rId18"/>
    <p:sldId id="270" r:id="rId19"/>
    <p:sldId id="290" r:id="rId20"/>
    <p:sldId id="295" r:id="rId21"/>
    <p:sldId id="293" r:id="rId2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-1843" y="-6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ADA037-66CE-4172-B3DF-015060A014EE}" type="doc">
      <dgm:prSet loTypeId="urn:microsoft.com/office/officeart/2005/8/layout/cycle4" loCatId="matrix" qsTypeId="urn:microsoft.com/office/officeart/2005/8/quickstyle/3d5" qsCatId="3D" csTypeId="urn:microsoft.com/office/officeart/2005/8/colors/accent3_5" csCatId="accent3" phldr="1"/>
      <dgm:spPr/>
      <dgm:t>
        <a:bodyPr/>
        <a:lstStyle/>
        <a:p>
          <a:endParaRPr lang="bg-BG"/>
        </a:p>
      </dgm:t>
    </dgm:pt>
    <dgm:pt modelId="{2EE77523-38A4-40CE-AC5B-E1529CFCD919}">
      <dgm:prSet phldrT="[Текст]" custT="1"/>
      <dgm:spPr/>
      <dgm:t>
        <a:bodyPr/>
        <a:lstStyle/>
        <a:p>
          <a:r>
            <a:rPr lang="bg-BG" sz="2000" b="1" dirty="0" smtClean="0">
              <a:solidFill>
                <a:srgbClr val="FFFF00"/>
              </a:solidFill>
            </a:rPr>
            <a:t>Творчески учители</a:t>
          </a:r>
          <a:endParaRPr lang="bg-BG" sz="2000" b="1" dirty="0">
            <a:solidFill>
              <a:srgbClr val="FFFF00"/>
            </a:solidFill>
          </a:endParaRPr>
        </a:p>
      </dgm:t>
    </dgm:pt>
    <dgm:pt modelId="{3ACB472D-3BD3-423A-9820-F63D1F713608}" type="parTrans" cxnId="{C4A4AB5B-C0AA-4805-811E-12B73FBB2BCC}">
      <dgm:prSet/>
      <dgm:spPr/>
      <dgm:t>
        <a:bodyPr/>
        <a:lstStyle/>
        <a:p>
          <a:endParaRPr lang="bg-BG"/>
        </a:p>
      </dgm:t>
    </dgm:pt>
    <dgm:pt modelId="{50ABD9FC-20AE-4E7D-989C-3A4A26C6CFC5}" type="sibTrans" cxnId="{C4A4AB5B-C0AA-4805-811E-12B73FBB2BCC}">
      <dgm:prSet/>
      <dgm:spPr/>
      <dgm:t>
        <a:bodyPr/>
        <a:lstStyle/>
        <a:p>
          <a:endParaRPr lang="bg-BG"/>
        </a:p>
      </dgm:t>
    </dgm:pt>
    <dgm:pt modelId="{7602F726-9DD8-42E6-81F7-8D30AF60FB93}">
      <dgm:prSet custT="1"/>
      <dgm:spPr/>
      <dgm:t>
        <a:bodyPr/>
        <a:lstStyle/>
        <a:p>
          <a:r>
            <a:rPr lang="bg-BG" sz="1800" b="1" dirty="0" smtClean="0">
              <a:solidFill>
                <a:srgbClr val="FFFF00"/>
              </a:solidFill>
            </a:rPr>
            <a:t>Разколебани родители </a:t>
          </a:r>
          <a:endParaRPr lang="bg-BG" sz="1800" b="1" dirty="0">
            <a:solidFill>
              <a:srgbClr val="FFFF00"/>
            </a:solidFill>
          </a:endParaRPr>
        </a:p>
      </dgm:t>
    </dgm:pt>
    <dgm:pt modelId="{C5F769F2-F7E4-4DEC-828B-336BF567827D}" type="parTrans" cxnId="{65861563-3F33-4DD8-BE2A-BBDFD567C1DF}">
      <dgm:prSet/>
      <dgm:spPr/>
      <dgm:t>
        <a:bodyPr/>
        <a:lstStyle/>
        <a:p>
          <a:endParaRPr lang="bg-BG"/>
        </a:p>
      </dgm:t>
    </dgm:pt>
    <dgm:pt modelId="{94B0AB63-3B15-4989-B8A5-2A00311ED51A}" type="sibTrans" cxnId="{65861563-3F33-4DD8-BE2A-BBDFD567C1DF}">
      <dgm:prSet/>
      <dgm:spPr/>
      <dgm:t>
        <a:bodyPr/>
        <a:lstStyle/>
        <a:p>
          <a:endParaRPr lang="bg-BG"/>
        </a:p>
      </dgm:t>
    </dgm:pt>
    <dgm:pt modelId="{D30A75BA-93DC-40B6-AAA9-79F8A61F979D}">
      <dgm:prSet/>
      <dgm:spPr/>
      <dgm:t>
        <a:bodyPr/>
        <a:lstStyle/>
        <a:p>
          <a:r>
            <a:rPr lang="bg-BG" b="1" dirty="0" smtClean="0">
              <a:solidFill>
                <a:srgbClr val="FFFF00"/>
              </a:solidFill>
            </a:rPr>
            <a:t>Съвместна дейност</a:t>
          </a:r>
          <a:endParaRPr lang="bg-BG" b="1" dirty="0">
            <a:solidFill>
              <a:srgbClr val="FFFF00"/>
            </a:solidFill>
          </a:endParaRPr>
        </a:p>
      </dgm:t>
    </dgm:pt>
    <dgm:pt modelId="{D28A3ACB-9CAB-403C-89A1-9E5B436623C3}" type="parTrans" cxnId="{332237C8-A604-445D-9645-236D691EAF69}">
      <dgm:prSet/>
      <dgm:spPr/>
      <dgm:t>
        <a:bodyPr/>
        <a:lstStyle/>
        <a:p>
          <a:endParaRPr lang="bg-BG"/>
        </a:p>
      </dgm:t>
    </dgm:pt>
    <dgm:pt modelId="{DDA230E3-7658-44B5-846A-1C63E88749AE}" type="sibTrans" cxnId="{332237C8-A604-445D-9645-236D691EAF69}">
      <dgm:prSet/>
      <dgm:spPr/>
      <dgm:t>
        <a:bodyPr/>
        <a:lstStyle/>
        <a:p>
          <a:endParaRPr lang="bg-BG"/>
        </a:p>
      </dgm:t>
    </dgm:pt>
    <dgm:pt modelId="{F5E7D23E-ACBA-40F6-ACBE-B1A85EEDA9C8}">
      <dgm:prSet custT="1"/>
      <dgm:spPr/>
      <dgm:t>
        <a:bodyPr/>
        <a:lstStyle/>
        <a:p>
          <a:r>
            <a:rPr lang="bg-BG" sz="2400" b="1" dirty="0" smtClean="0">
              <a:solidFill>
                <a:srgbClr val="FFFF00"/>
              </a:solidFill>
            </a:rPr>
            <a:t>Успешни деца</a:t>
          </a:r>
          <a:endParaRPr lang="bg-BG" sz="2400" b="1" dirty="0">
            <a:solidFill>
              <a:srgbClr val="FFFF00"/>
            </a:solidFill>
          </a:endParaRPr>
        </a:p>
      </dgm:t>
    </dgm:pt>
    <dgm:pt modelId="{F1DCC7AB-719C-419D-9845-26C46EB2EE49}" type="parTrans" cxnId="{6B9FADA0-4B42-45A3-A282-E13822A9A922}">
      <dgm:prSet/>
      <dgm:spPr/>
      <dgm:t>
        <a:bodyPr/>
        <a:lstStyle/>
        <a:p>
          <a:endParaRPr lang="bg-BG"/>
        </a:p>
      </dgm:t>
    </dgm:pt>
    <dgm:pt modelId="{BB63E63F-F5B7-4E80-9A36-15D56EE9BD0D}" type="sibTrans" cxnId="{6B9FADA0-4B42-45A3-A282-E13822A9A922}">
      <dgm:prSet/>
      <dgm:spPr/>
      <dgm:t>
        <a:bodyPr/>
        <a:lstStyle/>
        <a:p>
          <a:endParaRPr lang="bg-BG"/>
        </a:p>
      </dgm:t>
    </dgm:pt>
    <dgm:pt modelId="{B5A63BFF-1E43-49F1-8179-5B179F445BC1}" type="pres">
      <dgm:prSet presAssocID="{47ADA037-66CE-4172-B3DF-015060A014EE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3175C19F-7734-4D0A-BD6A-5EE42BDFD594}" type="pres">
      <dgm:prSet presAssocID="{47ADA037-66CE-4172-B3DF-015060A014EE}" presName="children" presStyleCnt="0"/>
      <dgm:spPr/>
      <dgm:t>
        <a:bodyPr/>
        <a:lstStyle/>
        <a:p>
          <a:endParaRPr lang="bg-BG"/>
        </a:p>
      </dgm:t>
    </dgm:pt>
    <dgm:pt modelId="{0CDDFC6A-8A45-408D-B2FE-3D201A44F961}" type="pres">
      <dgm:prSet presAssocID="{47ADA037-66CE-4172-B3DF-015060A014EE}" presName="childPlaceholder" presStyleCnt="0"/>
      <dgm:spPr/>
      <dgm:t>
        <a:bodyPr/>
        <a:lstStyle/>
        <a:p>
          <a:endParaRPr lang="bg-BG"/>
        </a:p>
      </dgm:t>
    </dgm:pt>
    <dgm:pt modelId="{239D0960-018C-4404-A555-205BAFC8A51F}" type="pres">
      <dgm:prSet presAssocID="{47ADA037-66CE-4172-B3DF-015060A014EE}" presName="circle" presStyleCnt="0"/>
      <dgm:spPr/>
      <dgm:t>
        <a:bodyPr/>
        <a:lstStyle/>
        <a:p>
          <a:endParaRPr lang="bg-BG"/>
        </a:p>
      </dgm:t>
    </dgm:pt>
    <dgm:pt modelId="{E12F439D-A6F1-472F-A49A-5BE5F7A94EC5}" type="pres">
      <dgm:prSet presAssocID="{47ADA037-66CE-4172-B3DF-015060A014EE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75DF1B0D-AD43-403F-BE54-1864E3AB10C1}" type="pres">
      <dgm:prSet presAssocID="{47ADA037-66CE-4172-B3DF-015060A014EE}" presName="quadrant2" presStyleLbl="node1" presStyleIdx="1" presStyleCnt="4" custLinFactNeighborX="3101" custLinFactNeighborY="2325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C0A9C324-C148-4C6D-8AB4-C7F9AE0CB657}" type="pres">
      <dgm:prSet presAssocID="{47ADA037-66CE-4172-B3DF-015060A014EE}" presName="quadrant3" presStyleLbl="node1" presStyleIdx="2" presStyleCnt="4" custLinFactNeighborX="2325" custLinFactNeighborY="1938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63D37A6A-AA04-4C78-9522-7A3A0C728867}" type="pres">
      <dgm:prSet presAssocID="{47ADA037-66CE-4172-B3DF-015060A014EE}" presName="quadrant4" presStyleLbl="node1" presStyleIdx="3" presStyleCnt="4" custLinFactNeighborX="1900" custLinFactNeighborY="-2325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D23F6CC4-D747-427B-A4C5-F55167DA1EDF}" type="pres">
      <dgm:prSet presAssocID="{47ADA037-66CE-4172-B3DF-015060A014EE}" presName="quadrantPlaceholder" presStyleCnt="0"/>
      <dgm:spPr/>
      <dgm:t>
        <a:bodyPr/>
        <a:lstStyle/>
        <a:p>
          <a:endParaRPr lang="bg-BG"/>
        </a:p>
      </dgm:t>
    </dgm:pt>
    <dgm:pt modelId="{D2F5BE25-B136-463E-A6C4-080DD1966ED4}" type="pres">
      <dgm:prSet presAssocID="{47ADA037-66CE-4172-B3DF-015060A014EE}" presName="center1" presStyleLbl="fgShp" presStyleIdx="0" presStyleCnt="2"/>
      <dgm:spPr/>
      <dgm:t>
        <a:bodyPr/>
        <a:lstStyle/>
        <a:p>
          <a:endParaRPr lang="bg-BG"/>
        </a:p>
      </dgm:t>
    </dgm:pt>
    <dgm:pt modelId="{AF98FEF7-B9C1-4EF3-949D-7D9750845F06}" type="pres">
      <dgm:prSet presAssocID="{47ADA037-66CE-4172-B3DF-015060A014EE}" presName="center2" presStyleLbl="fgShp" presStyleIdx="1" presStyleCnt="2"/>
      <dgm:spPr/>
      <dgm:t>
        <a:bodyPr/>
        <a:lstStyle/>
        <a:p>
          <a:endParaRPr lang="bg-BG"/>
        </a:p>
      </dgm:t>
    </dgm:pt>
  </dgm:ptLst>
  <dgm:cxnLst>
    <dgm:cxn modelId="{65861563-3F33-4DD8-BE2A-BBDFD567C1DF}" srcId="{47ADA037-66CE-4172-B3DF-015060A014EE}" destId="{7602F726-9DD8-42E6-81F7-8D30AF60FB93}" srcOrd="1" destOrd="0" parTransId="{C5F769F2-F7E4-4DEC-828B-336BF567827D}" sibTransId="{94B0AB63-3B15-4989-B8A5-2A00311ED51A}"/>
    <dgm:cxn modelId="{4F45E9E0-9E15-43CA-B494-E4AC3A66C0F7}" type="presOf" srcId="{7602F726-9DD8-42E6-81F7-8D30AF60FB93}" destId="{75DF1B0D-AD43-403F-BE54-1864E3AB10C1}" srcOrd="0" destOrd="0" presId="urn:microsoft.com/office/officeart/2005/8/layout/cycle4"/>
    <dgm:cxn modelId="{75F27BE1-E996-4745-A552-7AF76ED3E8A8}" type="presOf" srcId="{F5E7D23E-ACBA-40F6-ACBE-B1A85EEDA9C8}" destId="{63D37A6A-AA04-4C78-9522-7A3A0C728867}" srcOrd="0" destOrd="0" presId="urn:microsoft.com/office/officeart/2005/8/layout/cycle4"/>
    <dgm:cxn modelId="{050AFFE0-BB4A-4BE7-A702-8CDFFA503E35}" type="presOf" srcId="{47ADA037-66CE-4172-B3DF-015060A014EE}" destId="{B5A63BFF-1E43-49F1-8179-5B179F445BC1}" srcOrd="0" destOrd="0" presId="urn:microsoft.com/office/officeart/2005/8/layout/cycle4"/>
    <dgm:cxn modelId="{6B9FADA0-4B42-45A3-A282-E13822A9A922}" srcId="{47ADA037-66CE-4172-B3DF-015060A014EE}" destId="{F5E7D23E-ACBA-40F6-ACBE-B1A85EEDA9C8}" srcOrd="3" destOrd="0" parTransId="{F1DCC7AB-719C-419D-9845-26C46EB2EE49}" sibTransId="{BB63E63F-F5B7-4E80-9A36-15D56EE9BD0D}"/>
    <dgm:cxn modelId="{332237C8-A604-445D-9645-236D691EAF69}" srcId="{47ADA037-66CE-4172-B3DF-015060A014EE}" destId="{D30A75BA-93DC-40B6-AAA9-79F8A61F979D}" srcOrd="2" destOrd="0" parTransId="{D28A3ACB-9CAB-403C-89A1-9E5B436623C3}" sibTransId="{DDA230E3-7658-44B5-846A-1C63E88749AE}"/>
    <dgm:cxn modelId="{28E8F252-32B2-4DCB-AB30-989D29512ACA}" type="presOf" srcId="{D30A75BA-93DC-40B6-AAA9-79F8A61F979D}" destId="{C0A9C324-C148-4C6D-8AB4-C7F9AE0CB657}" srcOrd="0" destOrd="0" presId="urn:microsoft.com/office/officeart/2005/8/layout/cycle4"/>
    <dgm:cxn modelId="{C4A4AB5B-C0AA-4805-811E-12B73FBB2BCC}" srcId="{47ADA037-66CE-4172-B3DF-015060A014EE}" destId="{2EE77523-38A4-40CE-AC5B-E1529CFCD919}" srcOrd="0" destOrd="0" parTransId="{3ACB472D-3BD3-423A-9820-F63D1F713608}" sibTransId="{50ABD9FC-20AE-4E7D-989C-3A4A26C6CFC5}"/>
    <dgm:cxn modelId="{D9C70400-E554-488D-82DD-5D92D75186A4}" type="presOf" srcId="{2EE77523-38A4-40CE-AC5B-E1529CFCD919}" destId="{E12F439D-A6F1-472F-A49A-5BE5F7A94EC5}" srcOrd="0" destOrd="0" presId="urn:microsoft.com/office/officeart/2005/8/layout/cycle4"/>
    <dgm:cxn modelId="{0F3C262D-61B4-4BA7-9317-2F864CE6982D}" type="presParOf" srcId="{B5A63BFF-1E43-49F1-8179-5B179F445BC1}" destId="{3175C19F-7734-4D0A-BD6A-5EE42BDFD594}" srcOrd="0" destOrd="0" presId="urn:microsoft.com/office/officeart/2005/8/layout/cycle4"/>
    <dgm:cxn modelId="{BB8CCA98-FB5B-4CA3-8A16-ED797DBE2245}" type="presParOf" srcId="{3175C19F-7734-4D0A-BD6A-5EE42BDFD594}" destId="{0CDDFC6A-8A45-408D-B2FE-3D201A44F961}" srcOrd="0" destOrd="0" presId="urn:microsoft.com/office/officeart/2005/8/layout/cycle4"/>
    <dgm:cxn modelId="{293CC5C1-3A60-48A6-BE74-A1DB7707D693}" type="presParOf" srcId="{B5A63BFF-1E43-49F1-8179-5B179F445BC1}" destId="{239D0960-018C-4404-A555-205BAFC8A51F}" srcOrd="1" destOrd="0" presId="urn:microsoft.com/office/officeart/2005/8/layout/cycle4"/>
    <dgm:cxn modelId="{9F0C2718-8FB3-4401-BC25-B948DAF08AF7}" type="presParOf" srcId="{239D0960-018C-4404-A555-205BAFC8A51F}" destId="{E12F439D-A6F1-472F-A49A-5BE5F7A94EC5}" srcOrd="0" destOrd="0" presId="urn:microsoft.com/office/officeart/2005/8/layout/cycle4"/>
    <dgm:cxn modelId="{62474B67-C63F-469C-A9F8-14539C91B4DB}" type="presParOf" srcId="{239D0960-018C-4404-A555-205BAFC8A51F}" destId="{75DF1B0D-AD43-403F-BE54-1864E3AB10C1}" srcOrd="1" destOrd="0" presId="urn:microsoft.com/office/officeart/2005/8/layout/cycle4"/>
    <dgm:cxn modelId="{0FC2C77F-C9E1-417E-B63E-0A8B6488B725}" type="presParOf" srcId="{239D0960-018C-4404-A555-205BAFC8A51F}" destId="{C0A9C324-C148-4C6D-8AB4-C7F9AE0CB657}" srcOrd="2" destOrd="0" presId="urn:microsoft.com/office/officeart/2005/8/layout/cycle4"/>
    <dgm:cxn modelId="{49324D2D-EEF1-4065-B754-C3E9986B8FD4}" type="presParOf" srcId="{239D0960-018C-4404-A555-205BAFC8A51F}" destId="{63D37A6A-AA04-4C78-9522-7A3A0C728867}" srcOrd="3" destOrd="0" presId="urn:microsoft.com/office/officeart/2005/8/layout/cycle4"/>
    <dgm:cxn modelId="{817F1E00-A727-436A-8955-162CA8AB753E}" type="presParOf" srcId="{239D0960-018C-4404-A555-205BAFC8A51F}" destId="{D23F6CC4-D747-427B-A4C5-F55167DA1EDF}" srcOrd="4" destOrd="0" presId="urn:microsoft.com/office/officeart/2005/8/layout/cycle4"/>
    <dgm:cxn modelId="{635A2F0F-5F52-4E3E-B428-48B9925E5267}" type="presParOf" srcId="{B5A63BFF-1E43-49F1-8179-5B179F445BC1}" destId="{D2F5BE25-B136-463E-A6C4-080DD1966ED4}" srcOrd="2" destOrd="0" presId="urn:microsoft.com/office/officeart/2005/8/layout/cycle4"/>
    <dgm:cxn modelId="{3F1624E1-D95B-470B-A2B8-32DC9234513D}" type="presParOf" srcId="{B5A63BFF-1E43-49F1-8179-5B179F445BC1}" destId="{AF98FEF7-B9C1-4EF3-949D-7D9750845F06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CFF560-ACBC-40E5-85C4-70BB6F67D349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26B5638E-2E66-4BB4-9CB1-C800AA022260}">
      <dgm:prSet phldrT="[Текст]"/>
      <dgm:spPr/>
      <dgm:t>
        <a:bodyPr/>
        <a:lstStyle/>
        <a:p>
          <a:r>
            <a:rPr lang="bg-BG" dirty="0" smtClean="0">
              <a:solidFill>
                <a:srgbClr val="92D050"/>
              </a:solidFill>
            </a:rPr>
            <a:t>Нова методология за превенция на агресията в ранна детска възраст</a:t>
          </a:r>
          <a:endParaRPr lang="bg-BG" dirty="0">
            <a:solidFill>
              <a:srgbClr val="92D050"/>
            </a:solidFill>
          </a:endParaRPr>
        </a:p>
      </dgm:t>
    </dgm:pt>
    <dgm:pt modelId="{D47A7F34-3B93-439F-AE16-A80F398E4525}" type="parTrans" cxnId="{4F285347-2CBC-407A-BCBD-2FBE84580CB7}">
      <dgm:prSet/>
      <dgm:spPr/>
      <dgm:t>
        <a:bodyPr/>
        <a:lstStyle/>
        <a:p>
          <a:endParaRPr lang="bg-BG"/>
        </a:p>
      </dgm:t>
    </dgm:pt>
    <dgm:pt modelId="{31CF07CB-FA85-428B-B92C-64F6F5283494}" type="sibTrans" cxnId="{4F285347-2CBC-407A-BCBD-2FBE84580CB7}">
      <dgm:prSet/>
      <dgm:spPr/>
      <dgm:t>
        <a:bodyPr/>
        <a:lstStyle/>
        <a:p>
          <a:endParaRPr lang="bg-BG"/>
        </a:p>
      </dgm:t>
    </dgm:pt>
    <dgm:pt modelId="{2BF3C481-7A7A-4511-902C-A6E10D7A68FF}">
      <dgm:prSet phldrT="[Текст]" custT="1"/>
      <dgm:spPr/>
      <dgm:t>
        <a:bodyPr/>
        <a:lstStyle/>
        <a:p>
          <a:r>
            <a:rPr lang="bg-BG" sz="2000" dirty="0" smtClean="0">
              <a:solidFill>
                <a:srgbClr val="FFC000"/>
              </a:solidFill>
            </a:rPr>
            <a:t>Усъвършенстване на компетентностите</a:t>
          </a:r>
          <a:endParaRPr lang="bg-BG" sz="2000" dirty="0">
            <a:solidFill>
              <a:srgbClr val="FFC000"/>
            </a:solidFill>
          </a:endParaRPr>
        </a:p>
      </dgm:t>
    </dgm:pt>
    <dgm:pt modelId="{6DA97D7E-608D-4964-AFF7-C585A5D68706}" type="parTrans" cxnId="{2B1D5DF1-C938-4AEC-8C30-E47848000273}">
      <dgm:prSet/>
      <dgm:spPr/>
      <dgm:t>
        <a:bodyPr/>
        <a:lstStyle/>
        <a:p>
          <a:endParaRPr lang="bg-BG"/>
        </a:p>
      </dgm:t>
    </dgm:pt>
    <dgm:pt modelId="{2C93D9DA-5D55-46E3-B635-00E5BE47EFB1}" type="sibTrans" cxnId="{2B1D5DF1-C938-4AEC-8C30-E47848000273}">
      <dgm:prSet/>
      <dgm:spPr/>
      <dgm:t>
        <a:bodyPr/>
        <a:lstStyle/>
        <a:p>
          <a:endParaRPr lang="bg-BG"/>
        </a:p>
      </dgm:t>
    </dgm:pt>
    <dgm:pt modelId="{03CEAAEB-B67F-4A15-A277-AEE7A036557F}">
      <dgm:prSet phldrT="[Текст]"/>
      <dgm:spPr/>
      <dgm:t>
        <a:bodyPr/>
        <a:lstStyle/>
        <a:p>
          <a:r>
            <a:rPr lang="bg-BG" dirty="0" smtClean="0">
              <a:solidFill>
                <a:srgbClr val="00B0F0"/>
              </a:solidFill>
            </a:rPr>
            <a:t>Добавена стойност в учебната програма</a:t>
          </a:r>
          <a:endParaRPr lang="bg-BG" dirty="0">
            <a:solidFill>
              <a:srgbClr val="00B0F0"/>
            </a:solidFill>
          </a:endParaRPr>
        </a:p>
      </dgm:t>
    </dgm:pt>
    <dgm:pt modelId="{F2180C39-F8D9-4CD2-90DE-38DDBF49321F}" type="parTrans" cxnId="{38D1F138-B770-411A-A75E-B09EC4D5747C}">
      <dgm:prSet/>
      <dgm:spPr/>
      <dgm:t>
        <a:bodyPr/>
        <a:lstStyle/>
        <a:p>
          <a:endParaRPr lang="bg-BG"/>
        </a:p>
      </dgm:t>
    </dgm:pt>
    <dgm:pt modelId="{50F5E87B-EBED-4F6C-AA51-4B07764AA426}" type="sibTrans" cxnId="{38D1F138-B770-411A-A75E-B09EC4D5747C}">
      <dgm:prSet/>
      <dgm:spPr/>
      <dgm:t>
        <a:bodyPr/>
        <a:lstStyle/>
        <a:p>
          <a:endParaRPr lang="bg-BG"/>
        </a:p>
      </dgm:t>
    </dgm:pt>
    <dgm:pt modelId="{F48129C5-252F-4CD8-B740-D9AB5AD70886}" type="pres">
      <dgm:prSet presAssocID="{80CFF560-ACBC-40E5-85C4-70BB6F67D349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518954F-6090-43FF-9E99-D46850A0664C}" type="pres">
      <dgm:prSet presAssocID="{26B5638E-2E66-4BB4-9CB1-C800AA022260}" presName="gear1" presStyleLbl="node1" presStyleIdx="0" presStyleCnt="3" custScaleX="175189" custScaleY="118815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4F6ED4CB-36F1-4B64-A043-F97B5404C1BE}" type="pres">
      <dgm:prSet presAssocID="{26B5638E-2E66-4BB4-9CB1-C800AA022260}" presName="gear1srcNode" presStyleLbl="node1" presStyleIdx="0" presStyleCnt="3"/>
      <dgm:spPr/>
      <dgm:t>
        <a:bodyPr/>
        <a:lstStyle/>
        <a:p>
          <a:endParaRPr lang="bg-BG"/>
        </a:p>
      </dgm:t>
    </dgm:pt>
    <dgm:pt modelId="{B7E029B0-E178-4E4E-B109-C1BF6055ECA8}" type="pres">
      <dgm:prSet presAssocID="{26B5638E-2E66-4BB4-9CB1-C800AA022260}" presName="gear1dstNode" presStyleLbl="node1" presStyleIdx="0" presStyleCnt="3"/>
      <dgm:spPr/>
      <dgm:t>
        <a:bodyPr/>
        <a:lstStyle/>
        <a:p>
          <a:endParaRPr lang="bg-BG"/>
        </a:p>
      </dgm:t>
    </dgm:pt>
    <dgm:pt modelId="{5EDB7C15-CDAE-445E-B80E-5A13299CF0B8}" type="pres">
      <dgm:prSet presAssocID="{2BF3C481-7A7A-4511-902C-A6E10D7A68FF}" presName="gear2" presStyleLbl="node1" presStyleIdx="1" presStyleCnt="3" custScaleX="141917" custScaleY="101593" custLinFactNeighborX="1044" custLinFactNeighborY="-44478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CB7D98E8-F942-498B-A2F3-9F3EB715BC57}" type="pres">
      <dgm:prSet presAssocID="{2BF3C481-7A7A-4511-902C-A6E10D7A68FF}" presName="gear2srcNode" presStyleLbl="node1" presStyleIdx="1" presStyleCnt="3"/>
      <dgm:spPr/>
      <dgm:t>
        <a:bodyPr/>
        <a:lstStyle/>
        <a:p>
          <a:endParaRPr lang="bg-BG"/>
        </a:p>
      </dgm:t>
    </dgm:pt>
    <dgm:pt modelId="{92F3A467-6A5C-44F8-970D-4DFFC7C1C502}" type="pres">
      <dgm:prSet presAssocID="{2BF3C481-7A7A-4511-902C-A6E10D7A68FF}" presName="gear2dstNode" presStyleLbl="node1" presStyleIdx="1" presStyleCnt="3"/>
      <dgm:spPr/>
      <dgm:t>
        <a:bodyPr/>
        <a:lstStyle/>
        <a:p>
          <a:endParaRPr lang="bg-BG"/>
        </a:p>
      </dgm:t>
    </dgm:pt>
    <dgm:pt modelId="{C6790739-B3C9-4E3E-8B3C-F18C9CAACA29}" type="pres">
      <dgm:prSet presAssocID="{03CEAAEB-B67F-4A15-A277-AEE7A036557F}" presName="gear3" presStyleLbl="node1" presStyleIdx="2" presStyleCnt="3" custScaleX="135253" custScaleY="135717" custLinFactNeighborX="43031" custLinFactNeighborY="-8270"/>
      <dgm:spPr/>
      <dgm:t>
        <a:bodyPr/>
        <a:lstStyle/>
        <a:p>
          <a:endParaRPr lang="bg-BG"/>
        </a:p>
      </dgm:t>
    </dgm:pt>
    <dgm:pt modelId="{4DF5EB01-0282-46DA-8AC3-C235CE4D418D}" type="pres">
      <dgm:prSet presAssocID="{03CEAAEB-B67F-4A15-A277-AEE7A036557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1FD5491E-9FE0-4C43-87D3-F207541C5692}" type="pres">
      <dgm:prSet presAssocID="{03CEAAEB-B67F-4A15-A277-AEE7A036557F}" presName="gear3srcNode" presStyleLbl="node1" presStyleIdx="2" presStyleCnt="3"/>
      <dgm:spPr/>
      <dgm:t>
        <a:bodyPr/>
        <a:lstStyle/>
        <a:p>
          <a:endParaRPr lang="bg-BG"/>
        </a:p>
      </dgm:t>
    </dgm:pt>
    <dgm:pt modelId="{7A259776-1401-4FEA-8C2E-6AF605124355}" type="pres">
      <dgm:prSet presAssocID="{03CEAAEB-B67F-4A15-A277-AEE7A036557F}" presName="gear3dstNode" presStyleLbl="node1" presStyleIdx="2" presStyleCnt="3"/>
      <dgm:spPr/>
      <dgm:t>
        <a:bodyPr/>
        <a:lstStyle/>
        <a:p>
          <a:endParaRPr lang="bg-BG"/>
        </a:p>
      </dgm:t>
    </dgm:pt>
    <dgm:pt modelId="{336C14D3-59BB-42B7-9ED6-288E3A85EF28}" type="pres">
      <dgm:prSet presAssocID="{31CF07CB-FA85-428B-B92C-64F6F5283494}" presName="connector1" presStyleLbl="sibTrans2D1" presStyleIdx="0" presStyleCnt="3"/>
      <dgm:spPr/>
      <dgm:t>
        <a:bodyPr/>
        <a:lstStyle/>
        <a:p>
          <a:endParaRPr lang="bg-BG"/>
        </a:p>
      </dgm:t>
    </dgm:pt>
    <dgm:pt modelId="{AA2E02EE-11FE-40AE-BBFD-0F6F79F26ED2}" type="pres">
      <dgm:prSet presAssocID="{2C93D9DA-5D55-46E3-B635-00E5BE47EFB1}" presName="connector2" presStyleLbl="sibTrans2D1" presStyleIdx="1" presStyleCnt="3" custLinFactNeighborX="13888" custLinFactNeighborY="34721"/>
      <dgm:spPr/>
      <dgm:t>
        <a:bodyPr/>
        <a:lstStyle/>
        <a:p>
          <a:endParaRPr lang="bg-BG"/>
        </a:p>
      </dgm:t>
    </dgm:pt>
    <dgm:pt modelId="{B2285E0A-CB6B-4915-BA6A-67CC40399823}" type="pres">
      <dgm:prSet presAssocID="{50F5E87B-EBED-4F6C-AA51-4B07764AA426}" presName="connector3" presStyleLbl="sibTrans2D1" presStyleIdx="2" presStyleCnt="3" custLinFactNeighborX="32203" custLinFactNeighborY="-13260"/>
      <dgm:spPr/>
      <dgm:t>
        <a:bodyPr/>
        <a:lstStyle/>
        <a:p>
          <a:endParaRPr lang="bg-BG"/>
        </a:p>
      </dgm:t>
    </dgm:pt>
  </dgm:ptLst>
  <dgm:cxnLst>
    <dgm:cxn modelId="{6213EB9A-2E32-464B-8C2F-5FDD2C8AC047}" type="presOf" srcId="{03CEAAEB-B67F-4A15-A277-AEE7A036557F}" destId="{4DF5EB01-0282-46DA-8AC3-C235CE4D418D}" srcOrd="1" destOrd="0" presId="urn:microsoft.com/office/officeart/2005/8/layout/gear1"/>
    <dgm:cxn modelId="{38FACEAF-7AD0-45CC-9057-07677BC30B7C}" type="presOf" srcId="{2C93D9DA-5D55-46E3-B635-00E5BE47EFB1}" destId="{AA2E02EE-11FE-40AE-BBFD-0F6F79F26ED2}" srcOrd="0" destOrd="0" presId="urn:microsoft.com/office/officeart/2005/8/layout/gear1"/>
    <dgm:cxn modelId="{2B190545-0011-4D54-A74C-5F78788C829C}" type="presOf" srcId="{2BF3C481-7A7A-4511-902C-A6E10D7A68FF}" destId="{92F3A467-6A5C-44F8-970D-4DFFC7C1C502}" srcOrd="2" destOrd="0" presId="urn:microsoft.com/office/officeart/2005/8/layout/gear1"/>
    <dgm:cxn modelId="{38D1F138-B770-411A-A75E-B09EC4D5747C}" srcId="{80CFF560-ACBC-40E5-85C4-70BB6F67D349}" destId="{03CEAAEB-B67F-4A15-A277-AEE7A036557F}" srcOrd="2" destOrd="0" parTransId="{F2180C39-F8D9-4CD2-90DE-38DDBF49321F}" sibTransId="{50F5E87B-EBED-4F6C-AA51-4B07764AA426}"/>
    <dgm:cxn modelId="{BFC601D5-703D-4841-A51D-10390DF0D07D}" type="presOf" srcId="{26B5638E-2E66-4BB4-9CB1-C800AA022260}" destId="{B7E029B0-E178-4E4E-B109-C1BF6055ECA8}" srcOrd="2" destOrd="0" presId="urn:microsoft.com/office/officeart/2005/8/layout/gear1"/>
    <dgm:cxn modelId="{D6CCDAAA-2044-4D14-A5A4-E473CCE24115}" type="presOf" srcId="{2BF3C481-7A7A-4511-902C-A6E10D7A68FF}" destId="{CB7D98E8-F942-498B-A2F3-9F3EB715BC57}" srcOrd="1" destOrd="0" presId="urn:microsoft.com/office/officeart/2005/8/layout/gear1"/>
    <dgm:cxn modelId="{4E772C9C-A67B-4E12-BF42-1F264BC08A65}" type="presOf" srcId="{31CF07CB-FA85-428B-B92C-64F6F5283494}" destId="{336C14D3-59BB-42B7-9ED6-288E3A85EF28}" srcOrd="0" destOrd="0" presId="urn:microsoft.com/office/officeart/2005/8/layout/gear1"/>
    <dgm:cxn modelId="{2DFAA08A-3110-4784-8285-74FFD0001369}" type="presOf" srcId="{80CFF560-ACBC-40E5-85C4-70BB6F67D349}" destId="{F48129C5-252F-4CD8-B740-D9AB5AD70886}" srcOrd="0" destOrd="0" presId="urn:microsoft.com/office/officeart/2005/8/layout/gear1"/>
    <dgm:cxn modelId="{9986951F-77F8-47F7-998F-EB68365F58EA}" type="presOf" srcId="{26B5638E-2E66-4BB4-9CB1-C800AA022260}" destId="{4F6ED4CB-36F1-4B64-A043-F97B5404C1BE}" srcOrd="1" destOrd="0" presId="urn:microsoft.com/office/officeart/2005/8/layout/gear1"/>
    <dgm:cxn modelId="{2D2AD2A1-00D4-4607-A490-94FD1A3EB042}" type="presOf" srcId="{2BF3C481-7A7A-4511-902C-A6E10D7A68FF}" destId="{5EDB7C15-CDAE-445E-B80E-5A13299CF0B8}" srcOrd="0" destOrd="0" presId="urn:microsoft.com/office/officeart/2005/8/layout/gear1"/>
    <dgm:cxn modelId="{82D8291F-1317-46A0-B891-79B9FFA3DF51}" type="presOf" srcId="{50F5E87B-EBED-4F6C-AA51-4B07764AA426}" destId="{B2285E0A-CB6B-4915-BA6A-67CC40399823}" srcOrd="0" destOrd="0" presId="urn:microsoft.com/office/officeart/2005/8/layout/gear1"/>
    <dgm:cxn modelId="{2B1D5DF1-C938-4AEC-8C30-E47848000273}" srcId="{80CFF560-ACBC-40E5-85C4-70BB6F67D349}" destId="{2BF3C481-7A7A-4511-902C-A6E10D7A68FF}" srcOrd="1" destOrd="0" parTransId="{6DA97D7E-608D-4964-AFF7-C585A5D68706}" sibTransId="{2C93D9DA-5D55-46E3-B635-00E5BE47EFB1}"/>
    <dgm:cxn modelId="{95FCC89C-9C2B-4905-9E9D-BB9936B4FA3D}" type="presOf" srcId="{03CEAAEB-B67F-4A15-A277-AEE7A036557F}" destId="{C6790739-B3C9-4E3E-8B3C-F18C9CAACA29}" srcOrd="0" destOrd="0" presId="urn:microsoft.com/office/officeart/2005/8/layout/gear1"/>
    <dgm:cxn modelId="{188311B9-3813-4C2D-BB30-DF14C5CB75B3}" type="presOf" srcId="{03CEAAEB-B67F-4A15-A277-AEE7A036557F}" destId="{7A259776-1401-4FEA-8C2E-6AF605124355}" srcOrd="3" destOrd="0" presId="urn:microsoft.com/office/officeart/2005/8/layout/gear1"/>
    <dgm:cxn modelId="{4F285347-2CBC-407A-BCBD-2FBE84580CB7}" srcId="{80CFF560-ACBC-40E5-85C4-70BB6F67D349}" destId="{26B5638E-2E66-4BB4-9CB1-C800AA022260}" srcOrd="0" destOrd="0" parTransId="{D47A7F34-3B93-439F-AE16-A80F398E4525}" sibTransId="{31CF07CB-FA85-428B-B92C-64F6F5283494}"/>
    <dgm:cxn modelId="{A40C23A7-D16C-40D0-BBD1-B0E126853F33}" type="presOf" srcId="{03CEAAEB-B67F-4A15-A277-AEE7A036557F}" destId="{1FD5491E-9FE0-4C43-87D3-F207541C5692}" srcOrd="2" destOrd="0" presId="urn:microsoft.com/office/officeart/2005/8/layout/gear1"/>
    <dgm:cxn modelId="{2DD7E60D-E4CB-465B-95FE-231E60DF565C}" type="presOf" srcId="{26B5638E-2E66-4BB4-9CB1-C800AA022260}" destId="{B518954F-6090-43FF-9E99-D46850A0664C}" srcOrd="0" destOrd="0" presId="urn:microsoft.com/office/officeart/2005/8/layout/gear1"/>
    <dgm:cxn modelId="{AD4D42F0-F7D1-4E2F-BF0E-CED1B464F546}" type="presParOf" srcId="{F48129C5-252F-4CD8-B740-D9AB5AD70886}" destId="{B518954F-6090-43FF-9E99-D46850A0664C}" srcOrd="0" destOrd="0" presId="urn:microsoft.com/office/officeart/2005/8/layout/gear1"/>
    <dgm:cxn modelId="{553CA42E-100D-4B29-81C7-F03ECCA4931F}" type="presParOf" srcId="{F48129C5-252F-4CD8-B740-D9AB5AD70886}" destId="{4F6ED4CB-36F1-4B64-A043-F97B5404C1BE}" srcOrd="1" destOrd="0" presId="urn:microsoft.com/office/officeart/2005/8/layout/gear1"/>
    <dgm:cxn modelId="{C9CC2297-7F12-4618-A6F2-015DBA00FD26}" type="presParOf" srcId="{F48129C5-252F-4CD8-B740-D9AB5AD70886}" destId="{B7E029B0-E178-4E4E-B109-C1BF6055ECA8}" srcOrd="2" destOrd="0" presId="urn:microsoft.com/office/officeart/2005/8/layout/gear1"/>
    <dgm:cxn modelId="{82C9AE33-D5D6-4882-A1A4-C3655EA16BE9}" type="presParOf" srcId="{F48129C5-252F-4CD8-B740-D9AB5AD70886}" destId="{5EDB7C15-CDAE-445E-B80E-5A13299CF0B8}" srcOrd="3" destOrd="0" presId="urn:microsoft.com/office/officeart/2005/8/layout/gear1"/>
    <dgm:cxn modelId="{F99C356D-82F2-4954-BD57-BB617831C43B}" type="presParOf" srcId="{F48129C5-252F-4CD8-B740-D9AB5AD70886}" destId="{CB7D98E8-F942-498B-A2F3-9F3EB715BC57}" srcOrd="4" destOrd="0" presId="urn:microsoft.com/office/officeart/2005/8/layout/gear1"/>
    <dgm:cxn modelId="{4820370F-BF72-480F-8DF3-8ABF30E755E5}" type="presParOf" srcId="{F48129C5-252F-4CD8-B740-D9AB5AD70886}" destId="{92F3A467-6A5C-44F8-970D-4DFFC7C1C502}" srcOrd="5" destOrd="0" presId="urn:microsoft.com/office/officeart/2005/8/layout/gear1"/>
    <dgm:cxn modelId="{8BD90175-F482-4D71-91A6-7CCEA930E362}" type="presParOf" srcId="{F48129C5-252F-4CD8-B740-D9AB5AD70886}" destId="{C6790739-B3C9-4E3E-8B3C-F18C9CAACA29}" srcOrd="6" destOrd="0" presId="urn:microsoft.com/office/officeart/2005/8/layout/gear1"/>
    <dgm:cxn modelId="{8C326B4B-A9DF-4009-B601-F7A0753723FD}" type="presParOf" srcId="{F48129C5-252F-4CD8-B740-D9AB5AD70886}" destId="{4DF5EB01-0282-46DA-8AC3-C235CE4D418D}" srcOrd="7" destOrd="0" presId="urn:microsoft.com/office/officeart/2005/8/layout/gear1"/>
    <dgm:cxn modelId="{CD70E583-F8BD-4BEC-8B38-4B0CC3E3C39B}" type="presParOf" srcId="{F48129C5-252F-4CD8-B740-D9AB5AD70886}" destId="{1FD5491E-9FE0-4C43-87D3-F207541C5692}" srcOrd="8" destOrd="0" presId="urn:microsoft.com/office/officeart/2005/8/layout/gear1"/>
    <dgm:cxn modelId="{2235D763-7111-4AA0-A16E-F505FC6D18C0}" type="presParOf" srcId="{F48129C5-252F-4CD8-B740-D9AB5AD70886}" destId="{7A259776-1401-4FEA-8C2E-6AF605124355}" srcOrd="9" destOrd="0" presId="urn:microsoft.com/office/officeart/2005/8/layout/gear1"/>
    <dgm:cxn modelId="{F7A79935-195A-4DDE-98F3-78C417DD68F9}" type="presParOf" srcId="{F48129C5-252F-4CD8-B740-D9AB5AD70886}" destId="{336C14D3-59BB-42B7-9ED6-288E3A85EF28}" srcOrd="10" destOrd="0" presId="urn:microsoft.com/office/officeart/2005/8/layout/gear1"/>
    <dgm:cxn modelId="{96A9F13C-63B0-4955-917C-B4B4DDEF6A49}" type="presParOf" srcId="{F48129C5-252F-4CD8-B740-D9AB5AD70886}" destId="{AA2E02EE-11FE-40AE-BBFD-0F6F79F26ED2}" srcOrd="11" destOrd="0" presId="urn:microsoft.com/office/officeart/2005/8/layout/gear1"/>
    <dgm:cxn modelId="{E4A5F1B7-0063-49CA-844A-88F341CB9C97}" type="presParOf" srcId="{F48129C5-252F-4CD8-B740-D9AB5AD70886}" destId="{B2285E0A-CB6B-4915-BA6A-67CC40399823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A4174-851D-DE48-A2EC-56B9E63DB770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2E1-C728-6F4A-9908-D38D55E5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A4174-851D-DE48-A2EC-56B9E63DB770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2E1-C728-6F4A-9908-D38D55E5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A4174-851D-DE48-A2EC-56B9E63DB770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2E1-C728-6F4A-9908-D38D55E5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A4174-851D-DE48-A2EC-56B9E63DB770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2E1-C728-6F4A-9908-D38D55E5DB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A4174-851D-DE48-A2EC-56B9E63DB770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2E1-C728-6F4A-9908-D38D55E5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A4174-851D-DE48-A2EC-56B9E63DB770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2E1-C728-6F4A-9908-D38D55E5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A4174-851D-DE48-A2EC-56B9E63DB770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2E1-C728-6F4A-9908-D38D55E5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A4174-851D-DE48-A2EC-56B9E63DB770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E212E1-C728-6F4A-9908-D38D55E5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A4174-851D-DE48-A2EC-56B9E63DB770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2E1-C728-6F4A-9908-D38D55E5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A4174-851D-DE48-A2EC-56B9E63DB770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2E1-C728-6F4A-9908-D38D55E5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A4174-851D-DE48-A2EC-56B9E63DB770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12E1-C728-6F4A-9908-D38D55E5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DDA4174-851D-DE48-A2EC-56B9E63DB770}" type="datetimeFigureOut">
              <a:rPr lang="en-US" smtClean="0"/>
              <a:pPr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F1E212E1-C728-6F4A-9908-D38D55E5D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лавие 9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sz="4400" b="1" dirty="0" smtClean="0">
                <a:solidFill>
                  <a:srgbClr val="0070C0"/>
                </a:solidFill>
              </a:rPr>
              <a:t>ЗАЕДНО В БЪДЕЩЕТО С РАЗЛИЧНИТЕ ДЕЦА</a:t>
            </a:r>
            <a:endParaRPr lang="bg-BG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25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409" y="414670"/>
            <a:ext cx="8229600" cy="2029167"/>
          </a:xfrm>
        </p:spPr>
        <p:txBody>
          <a:bodyPr>
            <a:noAutofit/>
          </a:bodyPr>
          <a:lstStyle/>
          <a:p>
            <a:pPr algn="ctr"/>
            <a:r>
              <a:rPr lang="bg-BG" sz="3200" b="1" dirty="0" smtClean="0">
                <a:solidFill>
                  <a:srgbClr val="0070C0"/>
                </a:solidFill>
              </a:rPr>
              <a:t>Габриела Тодорова </a:t>
            </a:r>
            <a:br>
              <a:rPr lang="bg-BG" sz="3200" b="1" dirty="0" smtClean="0">
                <a:solidFill>
                  <a:srgbClr val="0070C0"/>
                </a:solidFill>
              </a:rPr>
            </a:br>
            <a:r>
              <a:rPr lang="bg-BG" sz="3200" b="1" dirty="0" smtClean="0">
                <a:solidFill>
                  <a:srgbClr val="0070C0"/>
                </a:solidFill>
              </a:rPr>
              <a:t> старши учител  ДГ „Щурче“  гр.Плевен</a:t>
            </a:r>
            <a:endParaRPr lang="en-US" sz="3200" b="1" dirty="0">
              <a:solidFill>
                <a:srgbClr val="0070C0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897" y="1690577"/>
            <a:ext cx="5982584" cy="448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0" y="116632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err="1" smtClean="0">
                <a:solidFill>
                  <a:srgbClr val="0070C0"/>
                </a:solidFill>
              </a:rPr>
              <a:t>Ефективен</a:t>
            </a:r>
            <a:r>
              <a:rPr lang="ru-RU" sz="4000" dirty="0">
                <a:solidFill>
                  <a:srgbClr val="0070C0"/>
                </a:solidFill>
              </a:rPr>
              <a:t>, </a:t>
            </a:r>
            <a:r>
              <a:rPr lang="ru-RU" sz="4000" dirty="0" err="1">
                <a:solidFill>
                  <a:srgbClr val="0070C0"/>
                </a:solidFill>
              </a:rPr>
              <a:t>стимулиращ</a:t>
            </a:r>
            <a:r>
              <a:rPr lang="ru-RU" sz="4000" dirty="0">
                <a:solidFill>
                  <a:srgbClr val="0070C0"/>
                </a:solidFill>
              </a:rPr>
              <a:t> и </a:t>
            </a:r>
            <a:r>
              <a:rPr lang="ru-RU" sz="4000" dirty="0" err="1">
                <a:solidFill>
                  <a:srgbClr val="0070C0"/>
                </a:solidFill>
              </a:rPr>
              <a:t>завладяващ</a:t>
            </a:r>
            <a:r>
              <a:rPr lang="ru-RU" sz="4000" dirty="0">
                <a:solidFill>
                  <a:srgbClr val="0070C0"/>
                </a:solidFill>
              </a:rPr>
              <a:t> начин за </a:t>
            </a:r>
            <a:r>
              <a:rPr lang="ru-RU" sz="4000" dirty="0" err="1" smtClean="0">
                <a:solidFill>
                  <a:srgbClr val="0070C0"/>
                </a:solidFill>
              </a:rPr>
              <a:t>насърчаване</a:t>
            </a:r>
            <a:r>
              <a:rPr lang="ru-RU" sz="4000" dirty="0" smtClean="0">
                <a:solidFill>
                  <a:srgbClr val="0070C0"/>
                </a:solidFill>
              </a:rPr>
              <a:t> </a:t>
            </a:r>
            <a:r>
              <a:rPr lang="ru-RU" sz="4000" dirty="0">
                <a:solidFill>
                  <a:srgbClr val="0070C0"/>
                </a:solidFill>
              </a:rPr>
              <a:t>на </a:t>
            </a:r>
            <a:r>
              <a:rPr lang="ru-RU" sz="4000" dirty="0" err="1">
                <a:solidFill>
                  <a:srgbClr val="0070C0"/>
                </a:solidFill>
              </a:rPr>
              <a:t>емоционалната</a:t>
            </a:r>
            <a:r>
              <a:rPr lang="ru-RU" sz="4000" dirty="0">
                <a:solidFill>
                  <a:srgbClr val="0070C0"/>
                </a:solidFill>
              </a:rPr>
              <a:t> </a:t>
            </a:r>
            <a:r>
              <a:rPr lang="ru-RU" sz="4000" dirty="0" err="1">
                <a:solidFill>
                  <a:srgbClr val="0070C0"/>
                </a:solidFill>
              </a:rPr>
              <a:t>интелигентност</a:t>
            </a:r>
            <a:r>
              <a:rPr lang="ru-RU" sz="4000" dirty="0">
                <a:solidFill>
                  <a:srgbClr val="0070C0"/>
                </a:solidFill>
              </a:rPr>
              <a:t>, </a:t>
            </a:r>
            <a:r>
              <a:rPr lang="ru-RU" sz="4000" dirty="0" err="1">
                <a:solidFill>
                  <a:srgbClr val="0070C0"/>
                </a:solidFill>
              </a:rPr>
              <a:t>информираността</a:t>
            </a:r>
            <a:r>
              <a:rPr lang="ru-RU" sz="4000" dirty="0">
                <a:solidFill>
                  <a:srgbClr val="0070C0"/>
                </a:solidFill>
              </a:rPr>
              <a:t> </a:t>
            </a:r>
            <a:r>
              <a:rPr lang="ru-RU" sz="4000" dirty="0" err="1">
                <a:solidFill>
                  <a:srgbClr val="0070C0"/>
                </a:solidFill>
              </a:rPr>
              <a:t>относно</a:t>
            </a:r>
            <a:r>
              <a:rPr lang="ru-RU" sz="4000" dirty="0">
                <a:solidFill>
                  <a:srgbClr val="0070C0"/>
                </a:solidFill>
              </a:rPr>
              <a:t> </a:t>
            </a:r>
            <a:r>
              <a:rPr lang="ru-RU" sz="4000" dirty="0" err="1">
                <a:solidFill>
                  <a:srgbClr val="0070C0"/>
                </a:solidFill>
              </a:rPr>
              <a:t>равенството</a:t>
            </a:r>
            <a:r>
              <a:rPr lang="ru-RU" sz="4000" dirty="0">
                <a:solidFill>
                  <a:srgbClr val="0070C0"/>
                </a:solidFill>
              </a:rPr>
              <a:t> и </a:t>
            </a:r>
            <a:r>
              <a:rPr lang="ru-RU" sz="4000" dirty="0" err="1">
                <a:solidFill>
                  <a:srgbClr val="0070C0"/>
                </a:solidFill>
              </a:rPr>
              <a:t>повишаване</a:t>
            </a:r>
            <a:r>
              <a:rPr lang="ru-RU" sz="4000" dirty="0">
                <a:solidFill>
                  <a:srgbClr val="0070C0"/>
                </a:solidFill>
              </a:rPr>
              <a:t> </a:t>
            </a:r>
            <a:r>
              <a:rPr lang="ru-RU" sz="4000" dirty="0" err="1">
                <a:solidFill>
                  <a:srgbClr val="0070C0"/>
                </a:solidFill>
              </a:rPr>
              <a:t>правомощията</a:t>
            </a:r>
            <a:r>
              <a:rPr lang="ru-RU" sz="4000" dirty="0">
                <a:solidFill>
                  <a:srgbClr val="0070C0"/>
                </a:solidFill>
              </a:rPr>
              <a:t> на </a:t>
            </a:r>
            <a:r>
              <a:rPr lang="ru-RU" sz="4000" dirty="0" err="1">
                <a:solidFill>
                  <a:srgbClr val="0070C0"/>
                </a:solidFill>
              </a:rPr>
              <a:t>децата</a:t>
            </a:r>
            <a:r>
              <a:rPr lang="ru-RU" sz="4000" dirty="0">
                <a:solidFill>
                  <a:srgbClr val="0070C0"/>
                </a:solidFill>
              </a:rPr>
              <a:t>, се </a:t>
            </a:r>
            <a:r>
              <a:rPr lang="ru-RU" sz="4000" dirty="0" err="1">
                <a:solidFill>
                  <a:srgbClr val="0070C0"/>
                </a:solidFill>
              </a:rPr>
              <a:t>явяват</a:t>
            </a:r>
            <a:r>
              <a:rPr lang="ru-RU" sz="4000" dirty="0">
                <a:solidFill>
                  <a:srgbClr val="0070C0"/>
                </a:solidFill>
              </a:rPr>
              <a:t> </a:t>
            </a:r>
            <a:r>
              <a:rPr lang="ru-RU" sz="4000" dirty="0" err="1">
                <a:solidFill>
                  <a:srgbClr val="0070C0"/>
                </a:solidFill>
              </a:rPr>
              <a:t>куклите</a:t>
            </a:r>
            <a:r>
              <a:rPr lang="ru-RU" sz="4000" dirty="0">
                <a:solidFill>
                  <a:srgbClr val="0070C0"/>
                </a:solidFill>
              </a:rPr>
              <a:t> и </a:t>
            </a:r>
            <a:r>
              <a:rPr lang="ru-RU" sz="4000" dirty="0" err="1">
                <a:solidFill>
                  <a:srgbClr val="0070C0"/>
                </a:solidFill>
              </a:rPr>
              <a:t>техните</a:t>
            </a:r>
            <a:r>
              <a:rPr lang="ru-RU" sz="4000" dirty="0">
                <a:solidFill>
                  <a:srgbClr val="0070C0"/>
                </a:solidFill>
              </a:rPr>
              <a:t> </a:t>
            </a:r>
            <a:r>
              <a:rPr lang="ru-RU" sz="4000" dirty="0" smtClean="0">
                <a:solidFill>
                  <a:srgbClr val="0070C0"/>
                </a:solidFill>
              </a:rPr>
              <a:t>истории</a:t>
            </a:r>
            <a:r>
              <a:rPr lang="en-US" sz="4000" dirty="0" smtClean="0">
                <a:solidFill>
                  <a:srgbClr val="0070C0"/>
                </a:solidFill>
              </a:rPr>
              <a:t>.</a:t>
            </a:r>
            <a:endParaRPr lang="bg-BG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57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5181"/>
            <a:ext cx="8229600" cy="882503"/>
          </a:xfrm>
        </p:spPr>
        <p:txBody>
          <a:bodyPr/>
          <a:lstStyle/>
          <a:p>
            <a:pPr algn="ctr"/>
            <a:r>
              <a:rPr lang="ru-RU" sz="4000" dirty="0"/>
              <a:t> </a:t>
            </a:r>
            <a:r>
              <a:rPr lang="ru-RU" sz="4000" dirty="0" err="1" smtClean="0">
                <a:solidFill>
                  <a:srgbClr val="FF0000"/>
                </a:solidFill>
              </a:rPr>
              <a:t>Първи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 err="1">
                <a:solidFill>
                  <a:srgbClr val="FF0000"/>
                </a:solidFill>
              </a:rPr>
              <a:t>стъпки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7684"/>
            <a:ext cx="9144000" cy="5720316"/>
          </a:xfrm>
        </p:spPr>
        <p:txBody>
          <a:bodyPr>
            <a:normAutofit/>
          </a:bodyPr>
          <a:lstStyle/>
          <a:p>
            <a:pPr marL="457200" indent="-457200" algn="ctr"/>
            <a:r>
              <a:rPr lang="ru-RU" sz="2400" b="0" dirty="0" smtClean="0">
                <a:solidFill>
                  <a:srgbClr val="0070C0"/>
                </a:solidFill>
              </a:rPr>
              <a:t>               </a:t>
            </a:r>
            <a:r>
              <a:rPr lang="ru-RU" sz="3600" b="0" dirty="0" err="1" smtClean="0">
                <a:solidFill>
                  <a:srgbClr val="0070C0"/>
                </a:solidFill>
              </a:rPr>
              <a:t>Проучихме</a:t>
            </a:r>
            <a:r>
              <a:rPr lang="ru-RU" sz="3600" b="0" dirty="0" smtClean="0">
                <a:solidFill>
                  <a:srgbClr val="0070C0"/>
                </a:solidFill>
              </a:rPr>
              <a:t> </a:t>
            </a:r>
            <a:r>
              <a:rPr lang="ru-RU" sz="3600" b="0" dirty="0">
                <a:solidFill>
                  <a:srgbClr val="0070C0"/>
                </a:solidFill>
              </a:rPr>
              <a:t>PD (PERSONA DOLLS) </a:t>
            </a:r>
            <a:r>
              <a:rPr lang="ru-RU" sz="3600" b="0" dirty="0" err="1">
                <a:solidFill>
                  <a:srgbClr val="0070C0"/>
                </a:solidFill>
              </a:rPr>
              <a:t>методологията</a:t>
            </a:r>
            <a:r>
              <a:rPr lang="ru-RU" sz="3600" b="0" dirty="0">
                <a:solidFill>
                  <a:srgbClr val="0070C0"/>
                </a:solidFill>
              </a:rPr>
              <a:t>, </a:t>
            </a:r>
            <a:r>
              <a:rPr lang="ru-RU" sz="3600" b="0" dirty="0" err="1">
                <a:solidFill>
                  <a:srgbClr val="0070C0"/>
                </a:solidFill>
              </a:rPr>
              <a:t>която</a:t>
            </a:r>
            <a:r>
              <a:rPr lang="ru-RU" sz="3600" b="0" dirty="0">
                <a:solidFill>
                  <a:srgbClr val="0070C0"/>
                </a:solidFill>
              </a:rPr>
              <a:t> е </a:t>
            </a:r>
            <a:r>
              <a:rPr lang="ru-RU" sz="3600" b="0" dirty="0" err="1" smtClean="0">
                <a:solidFill>
                  <a:srgbClr val="0070C0"/>
                </a:solidFill>
              </a:rPr>
              <a:t>уникална</a:t>
            </a:r>
            <a:r>
              <a:rPr lang="ru-RU" sz="3600" b="0" dirty="0" smtClean="0">
                <a:solidFill>
                  <a:srgbClr val="0070C0"/>
                </a:solidFill>
              </a:rPr>
              <a:t>. </a:t>
            </a:r>
          </a:p>
          <a:p>
            <a:pPr marL="457200" indent="-457200"/>
            <a:r>
              <a:rPr lang="ru-RU" sz="2400" b="0" dirty="0" smtClean="0"/>
              <a:t>•</a:t>
            </a:r>
            <a:r>
              <a:rPr lang="ru-RU" sz="2400" b="0" dirty="0"/>
              <a:t>	</a:t>
            </a:r>
            <a:r>
              <a:rPr lang="ru-RU" sz="3200" b="0" dirty="0" err="1"/>
              <a:t>Тя</a:t>
            </a:r>
            <a:r>
              <a:rPr lang="ru-RU" sz="3200" b="0" dirty="0"/>
              <a:t> </a:t>
            </a:r>
            <a:r>
              <a:rPr lang="ru-RU" sz="3200" b="0" dirty="0" err="1"/>
              <a:t>използва</a:t>
            </a:r>
            <a:r>
              <a:rPr lang="ru-RU" sz="3200" b="0" dirty="0"/>
              <a:t> </a:t>
            </a:r>
            <a:r>
              <a:rPr lang="ru-RU" sz="3200" b="0" dirty="0" err="1"/>
              <a:t>емоционален</a:t>
            </a:r>
            <a:r>
              <a:rPr lang="ru-RU" sz="3200" b="0" dirty="0"/>
              <a:t> </a:t>
            </a:r>
            <a:r>
              <a:rPr lang="ru-RU" sz="3200" b="0" dirty="0" err="1"/>
              <a:t>език</a:t>
            </a:r>
            <a:r>
              <a:rPr lang="ru-RU" sz="3200" b="0" dirty="0"/>
              <a:t>;</a:t>
            </a:r>
          </a:p>
          <a:p>
            <a:pPr marL="457200" indent="-457200"/>
            <a:r>
              <a:rPr lang="ru-RU" sz="3200" b="0" dirty="0"/>
              <a:t>•	</a:t>
            </a:r>
            <a:r>
              <a:rPr lang="ru-RU" sz="3200" b="0" dirty="0" err="1"/>
              <a:t>Идентифицира</a:t>
            </a:r>
            <a:r>
              <a:rPr lang="ru-RU" sz="3200" b="0" dirty="0"/>
              <a:t> се с друга </a:t>
            </a:r>
            <a:r>
              <a:rPr lang="ru-RU" sz="3200" b="0" dirty="0" err="1"/>
              <a:t>личност</a:t>
            </a:r>
            <a:r>
              <a:rPr lang="ru-RU" sz="3200" b="0" dirty="0"/>
              <a:t>;</a:t>
            </a:r>
          </a:p>
          <a:p>
            <a:pPr marL="457200" indent="-457200"/>
            <a:r>
              <a:rPr lang="ru-RU" sz="3200" b="0" dirty="0"/>
              <a:t>•	</a:t>
            </a:r>
            <a:r>
              <a:rPr lang="ru-RU" sz="3200" b="0" dirty="0" err="1"/>
              <a:t>Всички</a:t>
            </a:r>
            <a:r>
              <a:rPr lang="ru-RU" sz="3200" b="0" dirty="0"/>
              <a:t> </a:t>
            </a:r>
            <a:r>
              <a:rPr lang="ru-RU" sz="3200" b="0" dirty="0" err="1"/>
              <a:t>дейности</a:t>
            </a:r>
            <a:r>
              <a:rPr lang="ru-RU" sz="3200" b="0" dirty="0"/>
              <a:t> </a:t>
            </a:r>
            <a:r>
              <a:rPr lang="ru-RU" sz="3200" b="0" dirty="0" err="1"/>
              <a:t>са</a:t>
            </a:r>
            <a:r>
              <a:rPr lang="ru-RU" sz="3200" b="0" dirty="0"/>
              <a:t> под формата на </a:t>
            </a:r>
            <a:r>
              <a:rPr lang="ru-RU" sz="3200" b="0" dirty="0" err="1"/>
              <a:t>игри</a:t>
            </a:r>
            <a:r>
              <a:rPr lang="ru-RU" sz="3200" b="0" dirty="0"/>
              <a:t>;</a:t>
            </a:r>
          </a:p>
          <a:p>
            <a:pPr marL="457200" indent="-457200"/>
            <a:r>
              <a:rPr lang="ru-RU" sz="3200" b="0" dirty="0"/>
              <a:t>•	</a:t>
            </a:r>
            <a:r>
              <a:rPr lang="ru-RU" sz="3200" b="0" dirty="0" err="1"/>
              <a:t>Развива</a:t>
            </a:r>
            <a:r>
              <a:rPr lang="ru-RU" sz="3200" b="0" dirty="0"/>
              <a:t> у </a:t>
            </a:r>
            <a:r>
              <a:rPr lang="ru-RU" sz="3200" b="0" dirty="0" err="1"/>
              <a:t>децата</a:t>
            </a:r>
            <a:r>
              <a:rPr lang="ru-RU" sz="3200" b="0" dirty="0"/>
              <a:t> чувство за </a:t>
            </a:r>
            <a:r>
              <a:rPr lang="ru-RU" sz="3200" b="0" dirty="0" err="1"/>
              <a:t>съпричастност</a:t>
            </a:r>
            <a:r>
              <a:rPr lang="ru-RU" sz="3200" b="0" dirty="0"/>
              <a:t>; </a:t>
            </a:r>
          </a:p>
          <a:p>
            <a:pPr marL="457200" indent="-457200"/>
            <a:r>
              <a:rPr lang="ru-RU" sz="3200" b="0" dirty="0"/>
              <a:t>•	Служи за </a:t>
            </a:r>
            <a:r>
              <a:rPr lang="ru-RU" sz="3200" b="0" dirty="0" err="1"/>
              <a:t>анализиране</a:t>
            </a:r>
            <a:r>
              <a:rPr lang="ru-RU" sz="3200" b="0" dirty="0"/>
              <a:t> и </a:t>
            </a:r>
            <a:r>
              <a:rPr lang="ru-RU" sz="3200" b="0" dirty="0" err="1"/>
              <a:t>решаване</a:t>
            </a:r>
            <a:r>
              <a:rPr lang="ru-RU" sz="3200" b="0" dirty="0"/>
              <a:t> на </a:t>
            </a:r>
            <a:r>
              <a:rPr lang="ru-RU" sz="3200" b="0" dirty="0" err="1"/>
              <a:t>ежедневните</a:t>
            </a:r>
            <a:r>
              <a:rPr lang="ru-RU" sz="3200" b="0" dirty="0"/>
              <a:t> </a:t>
            </a:r>
            <a:r>
              <a:rPr lang="ru-RU" sz="3200" b="0" dirty="0" err="1"/>
              <a:t>проблеми</a:t>
            </a:r>
            <a:r>
              <a:rPr lang="ru-RU" sz="3200" b="0" dirty="0"/>
              <a:t>. </a:t>
            </a:r>
          </a:p>
          <a:p>
            <a:pPr marL="457200" indent="-457200"/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247120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27591"/>
            <a:ext cx="9144000" cy="6592186"/>
          </a:xfrm>
        </p:spPr>
        <p:txBody>
          <a:bodyPr>
            <a:noAutofit/>
          </a:bodyPr>
          <a:lstStyle/>
          <a:p>
            <a:pPr marL="457200" indent="-457200" algn="ctr"/>
            <a:r>
              <a:rPr lang="ru-RU" sz="3200" dirty="0" smtClean="0">
                <a:solidFill>
                  <a:srgbClr val="0070C0"/>
                </a:solidFill>
              </a:rPr>
              <a:t>              </a:t>
            </a:r>
            <a:r>
              <a:rPr lang="ru-RU" sz="3200" b="0" dirty="0" err="1" smtClean="0">
                <a:solidFill>
                  <a:srgbClr val="0070C0"/>
                </a:solidFill>
              </a:rPr>
              <a:t>Използват</a:t>
            </a:r>
            <a:r>
              <a:rPr lang="ru-RU" sz="3200" b="0" dirty="0" smtClean="0">
                <a:solidFill>
                  <a:srgbClr val="0070C0"/>
                </a:solidFill>
              </a:rPr>
              <a:t> </a:t>
            </a:r>
            <a:r>
              <a:rPr lang="ru-RU" sz="3200" b="0" dirty="0">
                <a:solidFill>
                  <a:srgbClr val="0070C0"/>
                </a:solidFill>
              </a:rPr>
              <a:t>се </a:t>
            </a:r>
            <a:r>
              <a:rPr lang="ru-RU" sz="3200" b="0" dirty="0" err="1">
                <a:solidFill>
                  <a:srgbClr val="0070C0"/>
                </a:solidFill>
              </a:rPr>
              <a:t>кукли</a:t>
            </a:r>
            <a:r>
              <a:rPr lang="ru-RU" sz="3200" b="0" dirty="0">
                <a:solidFill>
                  <a:srgbClr val="0070C0"/>
                </a:solidFill>
              </a:rPr>
              <a:t>, </a:t>
            </a:r>
            <a:r>
              <a:rPr lang="ru-RU" sz="3200" b="0" dirty="0" err="1">
                <a:solidFill>
                  <a:srgbClr val="0070C0"/>
                </a:solidFill>
              </a:rPr>
              <a:t>които</a:t>
            </a:r>
            <a:r>
              <a:rPr lang="ru-RU" sz="3200" b="0" dirty="0">
                <a:solidFill>
                  <a:srgbClr val="0070C0"/>
                </a:solidFill>
              </a:rPr>
              <a:t> </a:t>
            </a:r>
            <a:r>
              <a:rPr lang="ru-RU" sz="3200" b="0" dirty="0" err="1">
                <a:solidFill>
                  <a:srgbClr val="0070C0"/>
                </a:solidFill>
              </a:rPr>
              <a:t>могат</a:t>
            </a:r>
            <a:r>
              <a:rPr lang="ru-RU" sz="3200" b="0" dirty="0">
                <a:solidFill>
                  <a:srgbClr val="0070C0"/>
                </a:solidFill>
              </a:rPr>
              <a:t> да </a:t>
            </a:r>
            <a:r>
              <a:rPr lang="ru-RU" sz="3200" b="0" dirty="0" err="1">
                <a:solidFill>
                  <a:srgbClr val="0070C0"/>
                </a:solidFill>
              </a:rPr>
              <a:t>бъдат</a:t>
            </a:r>
            <a:r>
              <a:rPr lang="ru-RU" sz="3200" b="0" dirty="0">
                <a:solidFill>
                  <a:srgbClr val="0070C0"/>
                </a:solidFill>
              </a:rPr>
              <a:t> </a:t>
            </a:r>
            <a:r>
              <a:rPr lang="ru-RU" sz="3200" b="0" dirty="0" err="1">
                <a:solidFill>
                  <a:srgbClr val="0070C0"/>
                </a:solidFill>
              </a:rPr>
              <a:t>разработени</a:t>
            </a:r>
            <a:r>
              <a:rPr lang="ru-RU" sz="3200" b="0" dirty="0">
                <a:solidFill>
                  <a:srgbClr val="0070C0"/>
                </a:solidFill>
              </a:rPr>
              <a:t>, а </a:t>
            </a:r>
            <a:r>
              <a:rPr lang="ru-RU" sz="3200" b="0" dirty="0" err="1">
                <a:solidFill>
                  <a:srgbClr val="0070C0"/>
                </a:solidFill>
              </a:rPr>
              <a:t>темите</a:t>
            </a:r>
            <a:r>
              <a:rPr lang="ru-RU" sz="3200" b="0" dirty="0">
                <a:solidFill>
                  <a:srgbClr val="0070C0"/>
                </a:solidFill>
              </a:rPr>
              <a:t> </a:t>
            </a:r>
            <a:r>
              <a:rPr lang="ru-RU" sz="3200" b="0" dirty="0" err="1">
                <a:solidFill>
                  <a:srgbClr val="0070C0"/>
                </a:solidFill>
              </a:rPr>
              <a:t>могат</a:t>
            </a:r>
            <a:r>
              <a:rPr lang="ru-RU" sz="3200" b="0" dirty="0">
                <a:solidFill>
                  <a:srgbClr val="0070C0"/>
                </a:solidFill>
              </a:rPr>
              <a:t> да </a:t>
            </a:r>
            <a:r>
              <a:rPr lang="ru-RU" sz="3200" b="0" dirty="0" err="1">
                <a:solidFill>
                  <a:srgbClr val="0070C0"/>
                </a:solidFill>
              </a:rPr>
              <a:t>бъдат</a:t>
            </a:r>
            <a:r>
              <a:rPr lang="ru-RU" sz="3200" b="0" dirty="0">
                <a:solidFill>
                  <a:srgbClr val="0070C0"/>
                </a:solidFill>
              </a:rPr>
              <a:t> избрани в </a:t>
            </a:r>
            <a:r>
              <a:rPr lang="ru-RU" sz="3200" b="0" dirty="0" err="1">
                <a:solidFill>
                  <a:srgbClr val="0070C0"/>
                </a:solidFill>
              </a:rPr>
              <a:t>зависимост</a:t>
            </a:r>
            <a:r>
              <a:rPr lang="ru-RU" sz="3200" b="0" dirty="0">
                <a:solidFill>
                  <a:srgbClr val="0070C0"/>
                </a:solidFill>
              </a:rPr>
              <a:t> от </a:t>
            </a:r>
            <a:r>
              <a:rPr lang="ru-RU" sz="3200" b="0" dirty="0" err="1">
                <a:solidFill>
                  <a:srgbClr val="0070C0"/>
                </a:solidFill>
              </a:rPr>
              <a:t>нуждата</a:t>
            </a:r>
            <a:r>
              <a:rPr lang="ru-RU" sz="3200" b="0" dirty="0">
                <a:solidFill>
                  <a:srgbClr val="0070C0"/>
                </a:solidFill>
              </a:rPr>
              <a:t> на всяка </a:t>
            </a:r>
            <a:r>
              <a:rPr lang="ru-RU" sz="3200" b="0" dirty="0" err="1">
                <a:solidFill>
                  <a:srgbClr val="0070C0"/>
                </a:solidFill>
              </a:rPr>
              <a:t>детска</a:t>
            </a:r>
            <a:r>
              <a:rPr lang="ru-RU" sz="3200" b="0" dirty="0">
                <a:solidFill>
                  <a:srgbClr val="0070C0"/>
                </a:solidFill>
              </a:rPr>
              <a:t> градина</a:t>
            </a:r>
            <a:r>
              <a:rPr lang="ru-RU" sz="3200" b="0" dirty="0" smtClean="0">
                <a:solidFill>
                  <a:srgbClr val="0070C0"/>
                </a:solidFill>
              </a:rPr>
              <a:t>.</a:t>
            </a:r>
          </a:p>
          <a:p>
            <a:pPr marL="457200" indent="-457200" algn="ctr"/>
            <a:r>
              <a:rPr lang="ru-RU" sz="3200" b="0" dirty="0">
                <a:solidFill>
                  <a:srgbClr val="0070C0"/>
                </a:solidFill>
              </a:rPr>
              <a:t> </a:t>
            </a:r>
            <a:r>
              <a:rPr lang="ru-RU" sz="3200" b="0" dirty="0" smtClean="0">
                <a:solidFill>
                  <a:srgbClr val="0070C0"/>
                </a:solidFill>
              </a:rPr>
              <a:t>             </a:t>
            </a:r>
            <a:r>
              <a:rPr lang="ru-RU" sz="3200" b="0" dirty="0" err="1" smtClean="0">
                <a:solidFill>
                  <a:srgbClr val="0070C0"/>
                </a:solidFill>
              </a:rPr>
              <a:t>Размерът</a:t>
            </a:r>
            <a:r>
              <a:rPr lang="ru-RU" sz="3200" b="0" dirty="0" smtClean="0">
                <a:solidFill>
                  <a:srgbClr val="0070C0"/>
                </a:solidFill>
              </a:rPr>
              <a:t> </a:t>
            </a:r>
            <a:r>
              <a:rPr lang="ru-RU" sz="3200" b="0" dirty="0">
                <a:solidFill>
                  <a:srgbClr val="0070C0"/>
                </a:solidFill>
              </a:rPr>
              <a:t>им </a:t>
            </a:r>
            <a:r>
              <a:rPr lang="ru-RU" sz="3200" b="0" dirty="0" err="1">
                <a:solidFill>
                  <a:srgbClr val="0070C0"/>
                </a:solidFill>
              </a:rPr>
              <a:t>достига</a:t>
            </a:r>
            <a:r>
              <a:rPr lang="ru-RU" sz="3200" b="0" dirty="0">
                <a:solidFill>
                  <a:srgbClr val="0070C0"/>
                </a:solidFill>
              </a:rPr>
              <a:t> един </a:t>
            </a:r>
            <a:r>
              <a:rPr lang="ru-RU" sz="3200" b="0" dirty="0" err="1">
                <a:solidFill>
                  <a:srgbClr val="0070C0"/>
                </a:solidFill>
              </a:rPr>
              <a:t>метър</a:t>
            </a:r>
            <a:r>
              <a:rPr lang="ru-RU" sz="3200" b="0" dirty="0">
                <a:solidFill>
                  <a:srgbClr val="0070C0"/>
                </a:solidFill>
              </a:rPr>
              <a:t>, а </a:t>
            </a:r>
            <a:r>
              <a:rPr lang="ru-RU" sz="3200" b="0" dirty="0" err="1">
                <a:solidFill>
                  <a:srgbClr val="0070C0"/>
                </a:solidFill>
              </a:rPr>
              <a:t>това</a:t>
            </a:r>
            <a:r>
              <a:rPr lang="ru-RU" sz="3200" b="0" dirty="0">
                <a:solidFill>
                  <a:srgbClr val="0070C0"/>
                </a:solidFill>
              </a:rPr>
              <a:t> е </a:t>
            </a:r>
            <a:r>
              <a:rPr lang="ru-RU" sz="3200" b="0" dirty="0" err="1">
                <a:solidFill>
                  <a:srgbClr val="0070C0"/>
                </a:solidFill>
              </a:rPr>
              <a:t>възможност</a:t>
            </a:r>
            <a:r>
              <a:rPr lang="ru-RU" sz="3200" b="0" dirty="0">
                <a:solidFill>
                  <a:srgbClr val="0070C0"/>
                </a:solidFill>
              </a:rPr>
              <a:t>, </a:t>
            </a:r>
            <a:r>
              <a:rPr lang="ru-RU" sz="3200" b="0" dirty="0" err="1">
                <a:solidFill>
                  <a:srgbClr val="0070C0"/>
                </a:solidFill>
              </a:rPr>
              <a:t>детето</a:t>
            </a:r>
            <a:r>
              <a:rPr lang="ru-RU" sz="3200" b="0" dirty="0">
                <a:solidFill>
                  <a:srgbClr val="0070C0"/>
                </a:solidFill>
              </a:rPr>
              <a:t> свободно и спокойно да </a:t>
            </a:r>
            <a:r>
              <a:rPr lang="ru-RU" sz="3200" b="0" dirty="0" err="1">
                <a:solidFill>
                  <a:srgbClr val="0070C0"/>
                </a:solidFill>
              </a:rPr>
              <a:t>осъществи</a:t>
            </a:r>
            <a:r>
              <a:rPr lang="ru-RU" sz="3200" b="0" dirty="0">
                <a:solidFill>
                  <a:srgbClr val="0070C0"/>
                </a:solidFill>
              </a:rPr>
              <a:t> </a:t>
            </a:r>
            <a:r>
              <a:rPr lang="ru-RU" sz="3200" b="0" dirty="0" err="1">
                <a:solidFill>
                  <a:srgbClr val="0070C0"/>
                </a:solidFill>
              </a:rPr>
              <a:t>прегръдка</a:t>
            </a:r>
            <a:r>
              <a:rPr lang="ru-RU" sz="3200" b="0" dirty="0">
                <a:solidFill>
                  <a:srgbClr val="0070C0"/>
                </a:solidFill>
              </a:rPr>
              <a:t> с </a:t>
            </a:r>
            <a:r>
              <a:rPr lang="ru-RU" sz="3200" b="0" dirty="0" err="1" smtClean="0">
                <a:solidFill>
                  <a:srgbClr val="0070C0"/>
                </a:solidFill>
              </a:rPr>
              <a:t>тях</a:t>
            </a:r>
            <a:r>
              <a:rPr lang="ru-RU" sz="3200" b="0" dirty="0" smtClean="0">
                <a:solidFill>
                  <a:srgbClr val="0070C0"/>
                </a:solidFill>
              </a:rPr>
              <a:t>. </a:t>
            </a:r>
          </a:p>
          <a:p>
            <a:pPr marL="457200" indent="-457200" algn="ctr"/>
            <a:r>
              <a:rPr lang="ru-RU" sz="3200" b="0" dirty="0">
                <a:solidFill>
                  <a:srgbClr val="0070C0"/>
                </a:solidFill>
              </a:rPr>
              <a:t> </a:t>
            </a:r>
            <a:r>
              <a:rPr lang="ru-RU" sz="3200" b="0" dirty="0" smtClean="0">
                <a:solidFill>
                  <a:srgbClr val="0070C0"/>
                </a:solidFill>
              </a:rPr>
              <a:t>             </a:t>
            </a:r>
            <a:r>
              <a:rPr lang="ru-RU" sz="3200" b="0" dirty="0" err="1" smtClean="0">
                <a:solidFill>
                  <a:srgbClr val="0070C0"/>
                </a:solidFill>
              </a:rPr>
              <a:t>Учителят</a:t>
            </a:r>
            <a:r>
              <a:rPr lang="ru-RU" sz="3200" b="0" dirty="0" smtClean="0">
                <a:solidFill>
                  <a:srgbClr val="0070C0"/>
                </a:solidFill>
              </a:rPr>
              <a:t> </a:t>
            </a:r>
            <a:r>
              <a:rPr lang="ru-RU" sz="3200" b="0" dirty="0" err="1">
                <a:solidFill>
                  <a:srgbClr val="0070C0"/>
                </a:solidFill>
              </a:rPr>
              <a:t>избира</a:t>
            </a:r>
            <a:r>
              <a:rPr lang="ru-RU" sz="3200" b="0" dirty="0">
                <a:solidFill>
                  <a:srgbClr val="0070C0"/>
                </a:solidFill>
              </a:rPr>
              <a:t> начините на педагогическо взаимодействие. </a:t>
            </a:r>
            <a:endParaRPr lang="en-US" sz="3200" b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55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74428" y="85061"/>
            <a:ext cx="89207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          </a:t>
            </a:r>
            <a:r>
              <a:rPr lang="ru-RU" sz="3600" dirty="0" err="1" smtClean="0">
                <a:solidFill>
                  <a:srgbClr val="0070C0"/>
                </a:solidFill>
              </a:rPr>
              <a:t>Личностите</a:t>
            </a:r>
            <a:r>
              <a:rPr lang="ru-RU" sz="3600" dirty="0" smtClean="0">
                <a:solidFill>
                  <a:srgbClr val="0070C0"/>
                </a:solidFill>
              </a:rPr>
              <a:t> </a:t>
            </a:r>
            <a:r>
              <a:rPr lang="ru-RU" sz="3600" dirty="0">
                <a:solidFill>
                  <a:srgbClr val="0070C0"/>
                </a:solidFill>
              </a:rPr>
              <a:t>на </a:t>
            </a:r>
            <a:r>
              <a:rPr lang="ru-RU" sz="3600" dirty="0" err="1">
                <a:solidFill>
                  <a:srgbClr val="0070C0"/>
                </a:solidFill>
              </a:rPr>
              <a:t>куклите</a:t>
            </a:r>
            <a:r>
              <a:rPr lang="ru-RU" sz="3600" dirty="0">
                <a:solidFill>
                  <a:srgbClr val="0070C0"/>
                </a:solidFill>
              </a:rPr>
              <a:t> се </a:t>
            </a:r>
            <a:r>
              <a:rPr lang="ru-RU" sz="3600" dirty="0" err="1">
                <a:solidFill>
                  <a:srgbClr val="0070C0"/>
                </a:solidFill>
              </a:rPr>
              <a:t>създават</a:t>
            </a:r>
            <a:r>
              <a:rPr lang="ru-RU" sz="3600" dirty="0">
                <a:solidFill>
                  <a:srgbClr val="0070C0"/>
                </a:solidFill>
              </a:rPr>
              <a:t> </a:t>
            </a:r>
            <a:r>
              <a:rPr lang="ru-RU" sz="3600" dirty="0" err="1">
                <a:solidFill>
                  <a:srgbClr val="0070C0"/>
                </a:solidFill>
              </a:rPr>
              <a:t>заедно</a:t>
            </a:r>
            <a:r>
              <a:rPr lang="ru-RU" sz="3600" dirty="0">
                <a:solidFill>
                  <a:srgbClr val="0070C0"/>
                </a:solidFill>
              </a:rPr>
              <a:t> от </a:t>
            </a:r>
            <a:r>
              <a:rPr lang="ru-RU" sz="3600" dirty="0" err="1">
                <a:solidFill>
                  <a:srgbClr val="0070C0"/>
                </a:solidFill>
              </a:rPr>
              <a:t>педагозите</a:t>
            </a:r>
            <a:r>
              <a:rPr lang="ru-RU" sz="3600" dirty="0">
                <a:solidFill>
                  <a:srgbClr val="0070C0"/>
                </a:solidFill>
              </a:rPr>
              <a:t> в детско </a:t>
            </a:r>
            <a:r>
              <a:rPr lang="ru-RU" sz="3600" dirty="0" smtClean="0">
                <a:solidFill>
                  <a:srgbClr val="0070C0"/>
                </a:solidFill>
              </a:rPr>
              <a:t>заведение. </a:t>
            </a:r>
          </a:p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         Те </a:t>
            </a:r>
            <a:r>
              <a:rPr lang="ru-RU" sz="3600" dirty="0" err="1">
                <a:solidFill>
                  <a:srgbClr val="0070C0"/>
                </a:solidFill>
              </a:rPr>
              <a:t>следва</a:t>
            </a:r>
            <a:r>
              <a:rPr lang="ru-RU" sz="3600" dirty="0">
                <a:solidFill>
                  <a:srgbClr val="0070C0"/>
                </a:solidFill>
              </a:rPr>
              <a:t> да </a:t>
            </a:r>
            <a:r>
              <a:rPr lang="ru-RU" sz="3600" dirty="0" err="1">
                <a:solidFill>
                  <a:srgbClr val="0070C0"/>
                </a:solidFill>
              </a:rPr>
              <a:t>са</a:t>
            </a:r>
            <a:r>
              <a:rPr lang="ru-RU" sz="3600" dirty="0">
                <a:solidFill>
                  <a:srgbClr val="0070C0"/>
                </a:solidFill>
              </a:rPr>
              <a:t> отражение на </a:t>
            </a:r>
            <a:r>
              <a:rPr lang="ru-RU" sz="3600" dirty="0" err="1">
                <a:solidFill>
                  <a:srgbClr val="0070C0"/>
                </a:solidFill>
              </a:rPr>
              <a:t>децата</a:t>
            </a:r>
            <a:r>
              <a:rPr lang="ru-RU" sz="3600" dirty="0">
                <a:solidFill>
                  <a:srgbClr val="0070C0"/>
                </a:solidFill>
              </a:rPr>
              <a:t> в </a:t>
            </a:r>
            <a:r>
              <a:rPr lang="ru-RU" sz="3600" dirty="0" err="1">
                <a:solidFill>
                  <a:srgbClr val="0070C0"/>
                </a:solidFill>
              </a:rPr>
              <a:t>детската</a:t>
            </a:r>
            <a:r>
              <a:rPr lang="ru-RU" sz="3600" dirty="0">
                <a:solidFill>
                  <a:srgbClr val="0070C0"/>
                </a:solidFill>
              </a:rPr>
              <a:t> градина,  </a:t>
            </a:r>
            <a:r>
              <a:rPr lang="ru-RU" sz="3600" dirty="0" err="1">
                <a:solidFill>
                  <a:srgbClr val="0070C0"/>
                </a:solidFill>
              </a:rPr>
              <a:t>техните</a:t>
            </a:r>
            <a:r>
              <a:rPr lang="ru-RU" sz="3600" dirty="0">
                <a:solidFill>
                  <a:srgbClr val="0070C0"/>
                </a:solidFill>
              </a:rPr>
              <a:t> </a:t>
            </a:r>
            <a:r>
              <a:rPr lang="ru-RU" sz="3600" dirty="0" err="1">
                <a:solidFill>
                  <a:srgbClr val="0070C0"/>
                </a:solidFill>
              </a:rPr>
              <a:t>интереси</a:t>
            </a:r>
            <a:r>
              <a:rPr lang="ru-RU" sz="3600" dirty="0">
                <a:solidFill>
                  <a:srgbClr val="0070C0"/>
                </a:solidFill>
              </a:rPr>
              <a:t>, </a:t>
            </a:r>
            <a:r>
              <a:rPr lang="ru-RU" sz="3600" dirty="0" smtClean="0">
                <a:solidFill>
                  <a:srgbClr val="0070C0"/>
                </a:solidFill>
              </a:rPr>
              <a:t>семейство. </a:t>
            </a:r>
            <a:endParaRPr lang="bg-BG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87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533"/>
            <a:ext cx="8591107" cy="744279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/>
          <a:lstStyle/>
          <a:p>
            <a:pPr algn="ctr"/>
            <a:r>
              <a:rPr lang="bg-BG" sz="3600" b="1" dirty="0">
                <a:solidFill>
                  <a:srgbClr val="FF0000"/>
                </a:solidFill>
              </a:rPr>
              <a:t>КАКВО </a:t>
            </a:r>
            <a:r>
              <a:rPr lang="bg-BG" sz="3600" b="1" dirty="0" smtClean="0">
                <a:solidFill>
                  <a:srgbClr val="FF0000"/>
                </a:solidFill>
              </a:rPr>
              <a:t>ТРЯБВА ДА ЗНАЕТЕ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33746"/>
            <a:ext cx="8229600" cy="5263017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 marL="457200" indent="-457200" algn="ctr"/>
            <a:r>
              <a:rPr lang="ru-RU" sz="4100" b="0" dirty="0" smtClean="0">
                <a:solidFill>
                  <a:srgbClr val="0070C0"/>
                </a:solidFill>
              </a:rPr>
              <a:t>Един </a:t>
            </a:r>
            <a:r>
              <a:rPr lang="ru-RU" sz="4100" b="0" dirty="0" err="1">
                <a:solidFill>
                  <a:srgbClr val="0070C0"/>
                </a:solidFill>
              </a:rPr>
              <a:t>профил</a:t>
            </a:r>
            <a:r>
              <a:rPr lang="ru-RU" sz="4100" b="0" dirty="0">
                <a:solidFill>
                  <a:srgbClr val="0070C0"/>
                </a:solidFill>
              </a:rPr>
              <a:t> </a:t>
            </a:r>
            <a:r>
              <a:rPr lang="ru-RU" sz="4100" b="0" dirty="0" err="1">
                <a:solidFill>
                  <a:srgbClr val="0070C0"/>
                </a:solidFill>
              </a:rPr>
              <a:t>съдържа</a:t>
            </a:r>
            <a:r>
              <a:rPr lang="ru-RU" sz="4100" b="0" dirty="0">
                <a:solidFill>
                  <a:srgbClr val="0070C0"/>
                </a:solidFill>
              </a:rPr>
              <a:t>: </a:t>
            </a:r>
            <a:r>
              <a:rPr lang="ru-RU" sz="4100" b="0" dirty="0" err="1">
                <a:solidFill>
                  <a:srgbClr val="0070C0"/>
                </a:solidFill>
              </a:rPr>
              <a:t>Възрастта</a:t>
            </a:r>
            <a:r>
              <a:rPr lang="ru-RU" sz="4100" b="0" dirty="0">
                <a:solidFill>
                  <a:srgbClr val="0070C0"/>
                </a:solidFill>
              </a:rPr>
              <a:t> на </a:t>
            </a:r>
            <a:r>
              <a:rPr lang="ru-RU" sz="4100" b="0" dirty="0" err="1">
                <a:solidFill>
                  <a:srgbClr val="0070C0"/>
                </a:solidFill>
              </a:rPr>
              <a:t>куклата</a:t>
            </a:r>
            <a:r>
              <a:rPr lang="ru-RU" sz="4100" b="0" dirty="0">
                <a:solidFill>
                  <a:srgbClr val="0070C0"/>
                </a:solidFill>
              </a:rPr>
              <a:t>; </a:t>
            </a:r>
            <a:r>
              <a:rPr lang="ru-RU" sz="4100" b="0" dirty="0" err="1">
                <a:solidFill>
                  <a:srgbClr val="0070C0"/>
                </a:solidFill>
              </a:rPr>
              <a:t>Момиче</a:t>
            </a:r>
            <a:r>
              <a:rPr lang="ru-RU" sz="4100" b="0" dirty="0">
                <a:solidFill>
                  <a:srgbClr val="0070C0"/>
                </a:solidFill>
              </a:rPr>
              <a:t> ли е или </a:t>
            </a:r>
            <a:r>
              <a:rPr lang="ru-RU" sz="4100" b="0" dirty="0" err="1">
                <a:solidFill>
                  <a:srgbClr val="0070C0"/>
                </a:solidFill>
              </a:rPr>
              <a:t>момче</a:t>
            </a:r>
            <a:r>
              <a:rPr lang="ru-RU" sz="4100" b="0" dirty="0">
                <a:solidFill>
                  <a:srgbClr val="0070C0"/>
                </a:solidFill>
              </a:rPr>
              <a:t>; </a:t>
            </a:r>
            <a:r>
              <a:rPr lang="ru-RU" sz="4100" b="0" dirty="0" err="1">
                <a:solidFill>
                  <a:srgbClr val="0070C0"/>
                </a:solidFill>
              </a:rPr>
              <a:t>Нейното</a:t>
            </a:r>
            <a:r>
              <a:rPr lang="ru-RU" sz="4100" b="0" dirty="0">
                <a:solidFill>
                  <a:srgbClr val="0070C0"/>
                </a:solidFill>
              </a:rPr>
              <a:t> </a:t>
            </a:r>
            <a:r>
              <a:rPr lang="ru-RU" sz="4100" b="0" dirty="0" err="1">
                <a:solidFill>
                  <a:srgbClr val="0070C0"/>
                </a:solidFill>
              </a:rPr>
              <a:t>име</a:t>
            </a:r>
            <a:r>
              <a:rPr lang="ru-RU" sz="4100" b="0" dirty="0">
                <a:solidFill>
                  <a:srgbClr val="0070C0"/>
                </a:solidFill>
              </a:rPr>
              <a:t>; Кое я </a:t>
            </a:r>
            <a:r>
              <a:rPr lang="ru-RU" sz="4100" b="0" dirty="0" err="1">
                <a:solidFill>
                  <a:srgbClr val="0070C0"/>
                </a:solidFill>
              </a:rPr>
              <a:t>прави</a:t>
            </a:r>
            <a:r>
              <a:rPr lang="ru-RU" sz="4100" b="0" dirty="0">
                <a:solidFill>
                  <a:srgbClr val="0070C0"/>
                </a:solidFill>
              </a:rPr>
              <a:t> </a:t>
            </a:r>
            <a:r>
              <a:rPr lang="ru-RU" sz="4100" b="0" dirty="0" err="1">
                <a:solidFill>
                  <a:srgbClr val="0070C0"/>
                </a:solidFill>
              </a:rPr>
              <a:t>щастлива</a:t>
            </a:r>
            <a:r>
              <a:rPr lang="ru-RU" sz="4100" b="0" dirty="0">
                <a:solidFill>
                  <a:srgbClr val="0070C0"/>
                </a:solidFill>
              </a:rPr>
              <a:t>, </a:t>
            </a:r>
            <a:r>
              <a:rPr lang="ru-RU" sz="4100" b="0" dirty="0" err="1">
                <a:solidFill>
                  <a:srgbClr val="0070C0"/>
                </a:solidFill>
              </a:rPr>
              <a:t>тъжна</a:t>
            </a:r>
            <a:r>
              <a:rPr lang="ru-RU" sz="4100" b="0" dirty="0">
                <a:solidFill>
                  <a:srgbClr val="0070C0"/>
                </a:solidFill>
              </a:rPr>
              <a:t> и </a:t>
            </a:r>
            <a:r>
              <a:rPr lang="ru-RU" sz="4100" b="0" dirty="0" err="1">
                <a:solidFill>
                  <a:srgbClr val="0070C0"/>
                </a:solidFill>
              </a:rPr>
              <a:t>подтисната</a:t>
            </a:r>
            <a:r>
              <a:rPr lang="ru-RU" sz="4100" b="0" dirty="0">
                <a:solidFill>
                  <a:srgbClr val="0070C0"/>
                </a:solidFill>
              </a:rPr>
              <a:t>; От </a:t>
            </a:r>
            <a:r>
              <a:rPr lang="ru-RU" sz="4100" b="0" dirty="0" err="1">
                <a:solidFill>
                  <a:srgbClr val="0070C0"/>
                </a:solidFill>
              </a:rPr>
              <a:t>какво</a:t>
            </a:r>
            <a:r>
              <a:rPr lang="ru-RU" sz="4100" b="0" dirty="0">
                <a:solidFill>
                  <a:srgbClr val="0070C0"/>
                </a:solidFill>
              </a:rPr>
              <a:t> се </a:t>
            </a:r>
            <a:r>
              <a:rPr lang="ru-RU" sz="4100" b="0" dirty="0" err="1">
                <a:solidFill>
                  <a:srgbClr val="0070C0"/>
                </a:solidFill>
              </a:rPr>
              <a:t>страхува</a:t>
            </a:r>
            <a:r>
              <a:rPr lang="ru-RU" sz="4100" b="0" dirty="0">
                <a:solidFill>
                  <a:srgbClr val="0070C0"/>
                </a:solidFill>
              </a:rPr>
              <a:t>; С кого живее; </a:t>
            </a:r>
            <a:r>
              <a:rPr lang="ru-RU" sz="4100" b="0" dirty="0" err="1">
                <a:solidFill>
                  <a:srgbClr val="0070C0"/>
                </a:solidFill>
              </a:rPr>
              <a:t>Работят</a:t>
            </a:r>
            <a:r>
              <a:rPr lang="ru-RU" sz="4100" b="0" dirty="0">
                <a:solidFill>
                  <a:srgbClr val="0070C0"/>
                </a:solidFill>
              </a:rPr>
              <a:t> ли </a:t>
            </a:r>
            <a:r>
              <a:rPr lang="ru-RU" sz="4100" b="0" dirty="0" err="1">
                <a:solidFill>
                  <a:srgbClr val="0070C0"/>
                </a:solidFill>
              </a:rPr>
              <a:t>нейните</a:t>
            </a:r>
            <a:r>
              <a:rPr lang="ru-RU" sz="4100" b="0" dirty="0">
                <a:solidFill>
                  <a:srgbClr val="0070C0"/>
                </a:solidFill>
              </a:rPr>
              <a:t> родители; Сама ли живее в стая или с </a:t>
            </a:r>
            <a:r>
              <a:rPr lang="ru-RU" sz="4100" b="0" dirty="0" err="1">
                <a:solidFill>
                  <a:srgbClr val="0070C0"/>
                </a:solidFill>
              </a:rPr>
              <a:t>още</a:t>
            </a:r>
            <a:r>
              <a:rPr lang="ru-RU" sz="4100" b="0" dirty="0">
                <a:solidFill>
                  <a:srgbClr val="0070C0"/>
                </a:solidFill>
              </a:rPr>
              <a:t> </a:t>
            </a:r>
            <a:r>
              <a:rPr lang="ru-RU" sz="4100" b="0" dirty="0" err="1">
                <a:solidFill>
                  <a:srgbClr val="0070C0"/>
                </a:solidFill>
              </a:rPr>
              <a:t>някой</a:t>
            </a:r>
            <a:r>
              <a:rPr lang="ru-RU" sz="4100" b="0" dirty="0">
                <a:solidFill>
                  <a:srgbClr val="0070C0"/>
                </a:solidFill>
              </a:rPr>
              <a:t>; </a:t>
            </a:r>
            <a:r>
              <a:rPr lang="ru-RU" sz="4100" b="0" dirty="0" err="1">
                <a:solidFill>
                  <a:srgbClr val="0070C0"/>
                </a:solidFill>
              </a:rPr>
              <a:t>Какво</a:t>
            </a:r>
            <a:r>
              <a:rPr lang="ru-RU" sz="4100" b="0" dirty="0">
                <a:solidFill>
                  <a:srgbClr val="0070C0"/>
                </a:solidFill>
              </a:rPr>
              <a:t> </a:t>
            </a:r>
            <a:r>
              <a:rPr lang="ru-RU" sz="4100" b="0" dirty="0" err="1">
                <a:solidFill>
                  <a:srgbClr val="0070C0"/>
                </a:solidFill>
              </a:rPr>
              <a:t>обича</a:t>
            </a:r>
            <a:r>
              <a:rPr lang="ru-RU" sz="4100" b="0" dirty="0">
                <a:solidFill>
                  <a:srgbClr val="0070C0"/>
                </a:solidFill>
              </a:rPr>
              <a:t> да </a:t>
            </a:r>
            <a:r>
              <a:rPr lang="ru-RU" sz="4100" b="0" dirty="0" err="1">
                <a:solidFill>
                  <a:srgbClr val="0070C0"/>
                </a:solidFill>
              </a:rPr>
              <a:t>прави</a:t>
            </a:r>
            <a:r>
              <a:rPr lang="ru-RU" sz="4100" b="0" dirty="0">
                <a:solidFill>
                  <a:srgbClr val="0070C0"/>
                </a:solidFill>
              </a:rPr>
              <a:t> с </a:t>
            </a:r>
            <a:r>
              <a:rPr lang="ru-RU" sz="4100" b="0" dirty="0" err="1">
                <a:solidFill>
                  <a:srgbClr val="0070C0"/>
                </a:solidFill>
              </a:rPr>
              <a:t>лекота</a:t>
            </a:r>
            <a:r>
              <a:rPr lang="ru-RU" sz="4100" b="0" dirty="0">
                <a:solidFill>
                  <a:srgbClr val="0070C0"/>
                </a:solidFill>
              </a:rPr>
              <a:t> и </a:t>
            </a:r>
            <a:r>
              <a:rPr lang="ru-RU" sz="4100" b="0" dirty="0" err="1">
                <a:solidFill>
                  <a:srgbClr val="0070C0"/>
                </a:solidFill>
              </a:rPr>
              <a:t>какво</a:t>
            </a:r>
            <a:r>
              <a:rPr lang="ru-RU" sz="4100" b="0" dirty="0">
                <a:solidFill>
                  <a:srgbClr val="0070C0"/>
                </a:solidFill>
              </a:rPr>
              <a:t> я </a:t>
            </a:r>
            <a:r>
              <a:rPr lang="ru-RU" sz="4100" b="0" dirty="0" err="1">
                <a:solidFill>
                  <a:srgbClr val="0070C0"/>
                </a:solidFill>
              </a:rPr>
              <a:t>затруднява</a:t>
            </a:r>
            <a:r>
              <a:rPr lang="ru-RU" sz="4100" b="0" dirty="0">
                <a:solidFill>
                  <a:srgbClr val="0070C0"/>
                </a:solidFill>
              </a:rPr>
              <a:t>; Кои </a:t>
            </a:r>
            <a:r>
              <a:rPr lang="ru-RU" sz="4100" b="0" dirty="0" err="1">
                <a:solidFill>
                  <a:srgbClr val="0070C0"/>
                </a:solidFill>
              </a:rPr>
              <a:t>са</a:t>
            </a:r>
            <a:r>
              <a:rPr lang="ru-RU" sz="4100" b="0" dirty="0">
                <a:solidFill>
                  <a:srgbClr val="0070C0"/>
                </a:solidFill>
              </a:rPr>
              <a:t> </a:t>
            </a:r>
            <a:r>
              <a:rPr lang="ru-RU" sz="4100" b="0" dirty="0" err="1">
                <a:solidFill>
                  <a:srgbClr val="0070C0"/>
                </a:solidFill>
              </a:rPr>
              <a:t>любимите</a:t>
            </a:r>
            <a:r>
              <a:rPr lang="ru-RU" sz="4100" b="0" dirty="0">
                <a:solidFill>
                  <a:srgbClr val="0070C0"/>
                </a:solidFill>
              </a:rPr>
              <a:t> и храни и </a:t>
            </a:r>
            <a:r>
              <a:rPr lang="ru-RU" sz="4100" b="0" dirty="0" err="1">
                <a:solidFill>
                  <a:srgbClr val="0070C0"/>
                </a:solidFill>
              </a:rPr>
              <a:t>кoи</a:t>
            </a:r>
            <a:r>
              <a:rPr lang="ru-RU" sz="4100" b="0" dirty="0">
                <a:solidFill>
                  <a:srgbClr val="0070C0"/>
                </a:solidFill>
              </a:rPr>
              <a:t>, не; Случило ли се е </a:t>
            </a:r>
            <a:r>
              <a:rPr lang="ru-RU" sz="4100" b="0" dirty="0" err="1">
                <a:solidFill>
                  <a:srgbClr val="0070C0"/>
                </a:solidFill>
              </a:rPr>
              <a:t>нещо</a:t>
            </a:r>
            <a:r>
              <a:rPr lang="ru-RU" sz="4100" b="0" dirty="0">
                <a:solidFill>
                  <a:srgbClr val="0070C0"/>
                </a:solidFill>
              </a:rPr>
              <a:t> в живота и, или </a:t>
            </a:r>
            <a:r>
              <a:rPr lang="ru-RU" sz="4100" b="0" dirty="0" err="1">
                <a:solidFill>
                  <a:srgbClr val="0070C0"/>
                </a:solidFill>
              </a:rPr>
              <a:t>очаква</a:t>
            </a:r>
            <a:r>
              <a:rPr lang="ru-RU" sz="4100" b="0" dirty="0">
                <a:solidFill>
                  <a:srgbClr val="0070C0"/>
                </a:solidFill>
              </a:rPr>
              <a:t> </a:t>
            </a:r>
            <a:r>
              <a:rPr lang="ru-RU" sz="4100" b="0" dirty="0" err="1">
                <a:solidFill>
                  <a:srgbClr val="0070C0"/>
                </a:solidFill>
              </a:rPr>
              <a:t>нещо</a:t>
            </a:r>
            <a:r>
              <a:rPr lang="ru-RU" sz="4100" b="0" dirty="0">
                <a:solidFill>
                  <a:srgbClr val="0070C0"/>
                </a:solidFill>
              </a:rPr>
              <a:t> да се случи скоро. </a:t>
            </a:r>
            <a:endParaRPr lang="bg-BG" sz="4100" b="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1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2" name="Правоъгълник 1"/>
          <p:cNvSpPr/>
          <p:nvPr/>
        </p:nvSpPr>
        <p:spPr>
          <a:xfrm>
            <a:off x="74429" y="978195"/>
            <a:ext cx="85804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rgbClr val="0070C0"/>
                </a:solidFill>
              </a:rPr>
              <a:t>Профил</a:t>
            </a:r>
            <a:r>
              <a:rPr lang="ru-RU" sz="3200" b="1" dirty="0">
                <a:solidFill>
                  <a:srgbClr val="0070C0"/>
                </a:solidFill>
              </a:rPr>
              <a:t> на кукла, </a:t>
            </a:r>
            <a:r>
              <a:rPr lang="ru-RU" sz="3200" b="1" dirty="0" err="1">
                <a:solidFill>
                  <a:srgbClr val="0070C0"/>
                </a:solidFill>
              </a:rPr>
              <a:t>създадена</a:t>
            </a:r>
            <a:r>
              <a:rPr lang="ru-RU" sz="3200" b="1" dirty="0">
                <a:solidFill>
                  <a:srgbClr val="0070C0"/>
                </a:solidFill>
              </a:rPr>
              <a:t>, за да отрази проблем на </a:t>
            </a:r>
            <a:r>
              <a:rPr lang="ru-RU" sz="3200" b="1" dirty="0" err="1">
                <a:solidFill>
                  <a:srgbClr val="0070C0"/>
                </a:solidFill>
              </a:rPr>
              <a:t>емоционална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</a:rPr>
              <a:t>нестабилност</a:t>
            </a:r>
            <a:endParaRPr lang="ru-RU" sz="3200" dirty="0">
              <a:solidFill>
                <a:srgbClr val="0070C0"/>
              </a:solidFill>
            </a:endParaRPr>
          </a:p>
          <a:p>
            <a:pPr algn="ctr"/>
            <a:r>
              <a:rPr lang="ru-RU" sz="3200" dirty="0" smtClean="0">
                <a:solidFill>
                  <a:srgbClr val="0070C0"/>
                </a:solidFill>
              </a:rPr>
              <a:t> </a:t>
            </a:r>
            <a:r>
              <a:rPr lang="ru-RU" sz="3200" dirty="0" err="1">
                <a:solidFill>
                  <a:srgbClr val="0070C0"/>
                </a:solidFill>
              </a:rPr>
              <a:t>Отразява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 err="1">
                <a:solidFill>
                  <a:srgbClr val="0070C0"/>
                </a:solidFill>
              </a:rPr>
              <a:t>поведението</a:t>
            </a:r>
            <a:r>
              <a:rPr lang="ru-RU" sz="3200" dirty="0">
                <a:solidFill>
                  <a:srgbClr val="0070C0"/>
                </a:solidFill>
              </a:rPr>
              <a:t> на </a:t>
            </a:r>
            <a:r>
              <a:rPr lang="ru-RU" sz="3200" dirty="0" err="1">
                <a:solidFill>
                  <a:srgbClr val="0070C0"/>
                </a:solidFill>
              </a:rPr>
              <a:t>детето</a:t>
            </a:r>
            <a:r>
              <a:rPr lang="ru-RU" sz="3200" dirty="0">
                <a:solidFill>
                  <a:srgbClr val="0070C0"/>
                </a:solidFill>
              </a:rPr>
              <a:t> в </a:t>
            </a:r>
            <a:r>
              <a:rPr lang="ru-RU" sz="3200" dirty="0" err="1">
                <a:solidFill>
                  <a:srgbClr val="0070C0"/>
                </a:solidFill>
              </a:rPr>
              <a:t>детската</a:t>
            </a:r>
            <a:r>
              <a:rPr lang="ru-RU" sz="3200" dirty="0">
                <a:solidFill>
                  <a:srgbClr val="0070C0"/>
                </a:solidFill>
              </a:rPr>
              <a:t> градина, </a:t>
            </a:r>
            <a:r>
              <a:rPr lang="ru-RU" sz="3200" dirty="0" err="1">
                <a:solidFill>
                  <a:srgbClr val="0070C0"/>
                </a:solidFill>
              </a:rPr>
              <a:t>когато</a:t>
            </a:r>
            <a:r>
              <a:rPr lang="ru-RU" sz="3200" dirty="0">
                <a:solidFill>
                  <a:srgbClr val="0070C0"/>
                </a:solidFill>
              </a:rPr>
              <a:t> е </a:t>
            </a:r>
            <a:r>
              <a:rPr lang="ru-RU" sz="3200" dirty="0" err="1">
                <a:solidFill>
                  <a:srgbClr val="0070C0"/>
                </a:solidFill>
              </a:rPr>
              <a:t>плахо</a:t>
            </a:r>
            <a:r>
              <a:rPr lang="ru-RU" sz="3200" dirty="0">
                <a:solidFill>
                  <a:srgbClr val="0070C0"/>
                </a:solidFill>
              </a:rPr>
              <a:t> и </a:t>
            </a:r>
            <a:r>
              <a:rPr lang="ru-RU" sz="3200" dirty="0" err="1">
                <a:solidFill>
                  <a:srgbClr val="0070C0"/>
                </a:solidFill>
              </a:rPr>
              <a:t>несигурно</a:t>
            </a:r>
            <a:r>
              <a:rPr lang="ru-RU" sz="3200" dirty="0">
                <a:solidFill>
                  <a:srgbClr val="0070C0"/>
                </a:solidFill>
              </a:rPr>
              <a:t>. </a:t>
            </a:r>
            <a:r>
              <a:rPr lang="ru-RU" sz="3200" dirty="0" err="1">
                <a:solidFill>
                  <a:srgbClr val="0070C0"/>
                </a:solidFill>
              </a:rPr>
              <a:t>Има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 err="1">
                <a:solidFill>
                  <a:srgbClr val="0070C0"/>
                </a:solidFill>
              </a:rPr>
              <a:t>усещане</a:t>
            </a:r>
            <a:r>
              <a:rPr lang="ru-RU" sz="3200" dirty="0">
                <a:solidFill>
                  <a:srgbClr val="0070C0"/>
                </a:solidFill>
              </a:rPr>
              <a:t> за </a:t>
            </a:r>
            <a:r>
              <a:rPr lang="ru-RU" sz="3200" dirty="0" err="1">
                <a:solidFill>
                  <a:srgbClr val="0070C0"/>
                </a:solidFill>
              </a:rPr>
              <a:t>собствена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 err="1">
                <a:solidFill>
                  <a:srgbClr val="0070C0"/>
                </a:solidFill>
              </a:rPr>
              <a:t>незначимост</a:t>
            </a:r>
            <a:r>
              <a:rPr lang="ru-RU" sz="3200" dirty="0">
                <a:solidFill>
                  <a:srgbClr val="0070C0"/>
                </a:solidFill>
              </a:rPr>
              <a:t> и </a:t>
            </a:r>
            <a:r>
              <a:rPr lang="ru-RU" sz="3200" dirty="0" err="1">
                <a:solidFill>
                  <a:srgbClr val="0070C0"/>
                </a:solidFill>
              </a:rPr>
              <a:t>малоценност</a:t>
            </a:r>
            <a:endParaRPr lang="bg-BG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23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16421" y="659216"/>
            <a:ext cx="6857999" cy="553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49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88369" y="295879"/>
            <a:ext cx="6858001" cy="626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05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510363" y="893135"/>
            <a:ext cx="7836195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</a:rPr>
              <a:t>Профил</a:t>
            </a:r>
            <a:r>
              <a:rPr lang="ru-RU" sz="3200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>
                <a:solidFill>
                  <a:srgbClr val="0070C0"/>
                </a:solidFill>
              </a:rPr>
              <a:t>на кукла - </a:t>
            </a:r>
            <a:r>
              <a:rPr lang="ru-RU" sz="3200" b="1" dirty="0" err="1">
                <a:solidFill>
                  <a:srgbClr val="0070C0"/>
                </a:solidFill>
              </a:rPr>
              <a:t>страхът</a:t>
            </a:r>
            <a:r>
              <a:rPr lang="ru-RU" sz="3200" b="1" dirty="0">
                <a:solidFill>
                  <a:srgbClr val="0070C0"/>
                </a:solidFill>
              </a:rPr>
              <a:t> на </a:t>
            </a:r>
            <a:r>
              <a:rPr lang="ru-RU" sz="3200" b="1" dirty="0" err="1">
                <a:solidFill>
                  <a:srgbClr val="0070C0"/>
                </a:solidFill>
              </a:rPr>
              <a:t>децата</a:t>
            </a:r>
            <a:r>
              <a:rPr lang="ru-RU" sz="3200" b="1" dirty="0">
                <a:solidFill>
                  <a:srgbClr val="0070C0"/>
                </a:solidFill>
              </a:rPr>
              <a:t> да носят </a:t>
            </a:r>
            <a:r>
              <a:rPr lang="ru-RU" sz="3200" b="1" dirty="0" err="1" smtClean="0">
                <a:solidFill>
                  <a:srgbClr val="0070C0"/>
                </a:solidFill>
              </a:rPr>
              <a:t>очила</a:t>
            </a:r>
            <a:endParaRPr lang="ru-RU" sz="32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2800" dirty="0" err="1" smtClean="0">
                <a:solidFill>
                  <a:srgbClr val="0070C0"/>
                </a:solidFill>
              </a:rPr>
              <a:t>Чувстват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>
                <a:solidFill>
                  <a:srgbClr val="0070C0"/>
                </a:solidFill>
              </a:rPr>
              <a:t>се неудобно и </a:t>
            </a:r>
            <a:r>
              <a:rPr lang="ru-RU" sz="2800" dirty="0" err="1">
                <a:solidFill>
                  <a:srgbClr val="0070C0"/>
                </a:solidFill>
              </a:rPr>
              <a:t>ги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забравят</a:t>
            </a:r>
            <a:r>
              <a:rPr lang="ru-RU" sz="2800" dirty="0">
                <a:solidFill>
                  <a:srgbClr val="0070C0"/>
                </a:solidFill>
              </a:rPr>
              <a:t>. Чрез </a:t>
            </a:r>
            <a:r>
              <a:rPr lang="ru-RU" sz="2800" dirty="0" err="1">
                <a:solidFill>
                  <a:srgbClr val="0070C0"/>
                </a:solidFill>
              </a:rPr>
              <a:t>дейностите</a:t>
            </a:r>
            <a:r>
              <a:rPr lang="ru-RU" sz="2800" dirty="0">
                <a:solidFill>
                  <a:srgbClr val="0070C0"/>
                </a:solidFill>
              </a:rPr>
              <a:t> с </a:t>
            </a:r>
            <a:r>
              <a:rPr lang="ru-RU" sz="2800" dirty="0" err="1">
                <a:solidFill>
                  <a:srgbClr val="0070C0"/>
                </a:solidFill>
              </a:rPr>
              <a:t>куклата</a:t>
            </a:r>
            <a:r>
              <a:rPr lang="ru-RU" sz="2800" dirty="0">
                <a:solidFill>
                  <a:srgbClr val="0070C0"/>
                </a:solidFill>
              </a:rPr>
              <a:t>, </a:t>
            </a:r>
            <a:r>
              <a:rPr lang="ru-RU" sz="2800" dirty="0" err="1">
                <a:solidFill>
                  <a:srgbClr val="0070C0"/>
                </a:solidFill>
              </a:rPr>
              <a:t>децата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разбират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защо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хората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трябва</a:t>
            </a:r>
            <a:r>
              <a:rPr lang="ru-RU" sz="2800" dirty="0">
                <a:solidFill>
                  <a:srgbClr val="0070C0"/>
                </a:solidFill>
              </a:rPr>
              <a:t> да носят </a:t>
            </a:r>
            <a:r>
              <a:rPr lang="ru-RU" sz="2800" dirty="0" err="1">
                <a:solidFill>
                  <a:srgbClr val="0070C0"/>
                </a:solidFill>
              </a:rPr>
              <a:t>очила</a:t>
            </a:r>
            <a:r>
              <a:rPr lang="ru-RU" sz="2800" dirty="0">
                <a:solidFill>
                  <a:srgbClr val="0070C0"/>
                </a:solidFill>
              </a:rPr>
              <a:t>. </a:t>
            </a:r>
            <a:r>
              <a:rPr lang="ru-RU" sz="2800" dirty="0" err="1">
                <a:solidFill>
                  <a:srgbClr val="0070C0"/>
                </a:solidFill>
              </a:rPr>
              <a:t>Нараства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съпричастността</a:t>
            </a:r>
            <a:r>
              <a:rPr lang="ru-RU" sz="2800" dirty="0">
                <a:solidFill>
                  <a:srgbClr val="0070C0"/>
                </a:solidFill>
              </a:rPr>
              <a:t> и </a:t>
            </a:r>
            <a:r>
              <a:rPr lang="ru-RU" sz="2800" dirty="0" err="1">
                <a:solidFill>
                  <a:srgbClr val="0070C0"/>
                </a:solidFill>
              </a:rPr>
              <a:t>толерантността</a:t>
            </a:r>
            <a:r>
              <a:rPr lang="ru-RU" sz="2800" dirty="0">
                <a:solidFill>
                  <a:srgbClr val="0070C0"/>
                </a:solidFill>
              </a:rPr>
              <a:t> им </a:t>
            </a:r>
            <a:r>
              <a:rPr lang="ru-RU" sz="2800" dirty="0" err="1">
                <a:solidFill>
                  <a:srgbClr val="0070C0"/>
                </a:solidFill>
              </a:rPr>
              <a:t>към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такива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деца</a:t>
            </a:r>
            <a:r>
              <a:rPr lang="ru-RU" sz="2800" dirty="0">
                <a:solidFill>
                  <a:srgbClr val="0070C0"/>
                </a:solidFill>
              </a:rPr>
              <a:t> и им </a:t>
            </a:r>
            <a:r>
              <a:rPr lang="ru-RU" sz="2800" dirty="0" err="1">
                <a:solidFill>
                  <a:srgbClr val="0070C0"/>
                </a:solidFill>
              </a:rPr>
              <a:t>дава</a:t>
            </a:r>
            <a:r>
              <a:rPr lang="ru-RU" sz="2800" dirty="0">
                <a:solidFill>
                  <a:srgbClr val="0070C0"/>
                </a:solidFill>
              </a:rPr>
              <a:t> добра </a:t>
            </a:r>
            <a:r>
              <a:rPr lang="ru-RU" sz="2800" dirty="0" err="1">
                <a:solidFill>
                  <a:srgbClr val="0070C0"/>
                </a:solidFill>
              </a:rPr>
              <a:t>възможност</a:t>
            </a:r>
            <a:r>
              <a:rPr lang="ru-RU" sz="2800" dirty="0">
                <a:solidFill>
                  <a:srgbClr val="0070C0"/>
                </a:solidFill>
              </a:rPr>
              <a:t> да се справят с </a:t>
            </a:r>
            <a:r>
              <a:rPr lang="ru-RU" sz="2800" dirty="0" err="1">
                <a:solidFill>
                  <a:srgbClr val="0070C0"/>
                </a:solidFill>
              </a:rPr>
              <a:t>подигравките</a:t>
            </a:r>
            <a:r>
              <a:rPr lang="ru-RU" sz="2800" dirty="0">
                <a:solidFill>
                  <a:srgbClr val="0070C0"/>
                </a:solidFill>
              </a:rPr>
              <a:t> и </a:t>
            </a:r>
            <a:r>
              <a:rPr lang="ru-RU" sz="2800" dirty="0" err="1">
                <a:solidFill>
                  <a:srgbClr val="0070C0"/>
                </a:solidFill>
              </a:rPr>
              <a:t>други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конкретни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проблеми</a:t>
            </a:r>
            <a:r>
              <a:rPr lang="ru-RU" sz="2800" dirty="0">
                <a:solidFill>
                  <a:srgbClr val="0070C0"/>
                </a:solidFill>
              </a:rPr>
              <a:t>. </a:t>
            </a:r>
            <a:endParaRPr lang="bg-BG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46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353" y="0"/>
            <a:ext cx="6209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55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86" y="0"/>
            <a:ext cx="6709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99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814" y="340470"/>
            <a:ext cx="8515579" cy="4763157"/>
          </a:xfrm>
        </p:spPr>
        <p:txBody>
          <a:bodyPr>
            <a:normAutofit fontScale="92500"/>
          </a:bodyPr>
          <a:lstStyle/>
          <a:p>
            <a:pPr marL="0" indent="0" algn="ctr"/>
            <a:r>
              <a:rPr lang="ru-RU" dirty="0"/>
              <a:t> </a:t>
            </a:r>
            <a:r>
              <a:rPr lang="ru-RU" dirty="0" smtClean="0"/>
              <a:t>          </a:t>
            </a:r>
            <a:r>
              <a:rPr lang="ru-RU" sz="3200" dirty="0" err="1">
                <a:solidFill>
                  <a:srgbClr val="0070C0"/>
                </a:solidFill>
              </a:rPr>
              <a:t>Профил</a:t>
            </a:r>
            <a:r>
              <a:rPr lang="ru-RU" sz="3200" dirty="0">
                <a:solidFill>
                  <a:srgbClr val="0070C0"/>
                </a:solidFill>
              </a:rPr>
              <a:t> на кукла с </a:t>
            </a:r>
            <a:r>
              <a:rPr lang="ru-RU" sz="3200" dirty="0" err="1">
                <a:solidFill>
                  <a:srgbClr val="0070C0"/>
                </a:solidFill>
              </a:rPr>
              <a:t>наднормено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 err="1" smtClean="0">
                <a:solidFill>
                  <a:srgbClr val="0070C0"/>
                </a:solidFill>
              </a:rPr>
              <a:t>тегло</a:t>
            </a:r>
            <a:endParaRPr lang="ru-RU" sz="3200" dirty="0" smtClean="0">
              <a:solidFill>
                <a:srgbClr val="0070C0"/>
              </a:solidFill>
            </a:endParaRPr>
          </a:p>
          <a:p>
            <a:pPr marL="0" indent="0" algn="ctr"/>
            <a:r>
              <a:rPr lang="ru-RU" sz="2800" b="0" dirty="0" err="1" smtClean="0">
                <a:solidFill>
                  <a:srgbClr val="0070C0"/>
                </a:solidFill>
              </a:rPr>
              <a:t>Голям</a:t>
            </a:r>
            <a:r>
              <a:rPr lang="ru-RU" sz="2800" b="0" dirty="0" smtClean="0">
                <a:solidFill>
                  <a:srgbClr val="0070C0"/>
                </a:solidFill>
              </a:rPr>
              <a:t> </a:t>
            </a:r>
            <a:r>
              <a:rPr lang="ru-RU" sz="2800" b="0" dirty="0">
                <a:solidFill>
                  <a:srgbClr val="0070C0"/>
                </a:solidFill>
              </a:rPr>
              <a:t>риск е, </a:t>
            </a:r>
            <a:r>
              <a:rPr lang="ru-RU" sz="2800" b="0" dirty="0" err="1">
                <a:solidFill>
                  <a:srgbClr val="0070C0"/>
                </a:solidFill>
              </a:rPr>
              <a:t>такива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деца</a:t>
            </a:r>
            <a:r>
              <a:rPr lang="ru-RU" sz="2800" b="0" dirty="0">
                <a:solidFill>
                  <a:srgbClr val="0070C0"/>
                </a:solidFill>
              </a:rPr>
              <a:t> да </a:t>
            </a:r>
            <a:r>
              <a:rPr lang="ru-RU" sz="2800" b="0" dirty="0" err="1">
                <a:solidFill>
                  <a:srgbClr val="0070C0"/>
                </a:solidFill>
              </a:rPr>
              <a:t>станат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жертви</a:t>
            </a:r>
            <a:r>
              <a:rPr lang="ru-RU" sz="2800" b="0" dirty="0">
                <a:solidFill>
                  <a:srgbClr val="0070C0"/>
                </a:solidFill>
              </a:rPr>
              <a:t> на тормоз, </a:t>
            </a:r>
            <a:r>
              <a:rPr lang="ru-RU" sz="2800" b="0" dirty="0" err="1">
                <a:solidFill>
                  <a:srgbClr val="0070C0"/>
                </a:solidFill>
              </a:rPr>
              <a:t>както</a:t>
            </a:r>
            <a:r>
              <a:rPr lang="ru-RU" sz="2800" b="0" dirty="0">
                <a:solidFill>
                  <a:srgbClr val="0070C0"/>
                </a:solidFill>
              </a:rPr>
              <a:t> и да </a:t>
            </a:r>
            <a:r>
              <a:rPr lang="ru-RU" sz="2800" b="0" dirty="0" err="1">
                <a:solidFill>
                  <a:srgbClr val="0070C0"/>
                </a:solidFill>
              </a:rPr>
              <a:t>налагат</a:t>
            </a:r>
            <a:r>
              <a:rPr lang="ru-RU" sz="2800" b="0" dirty="0">
                <a:solidFill>
                  <a:srgbClr val="0070C0"/>
                </a:solidFill>
              </a:rPr>
              <a:t> тормоз над </a:t>
            </a:r>
            <a:r>
              <a:rPr lang="ru-RU" sz="2800" b="0" dirty="0" err="1">
                <a:solidFill>
                  <a:srgbClr val="0070C0"/>
                </a:solidFill>
              </a:rPr>
              <a:t>другите</a:t>
            </a:r>
            <a:r>
              <a:rPr lang="ru-RU" sz="2800" b="0" dirty="0">
                <a:solidFill>
                  <a:srgbClr val="0070C0"/>
                </a:solidFill>
              </a:rPr>
              <a:t>. </a:t>
            </a:r>
            <a:r>
              <a:rPr lang="ru-RU" sz="2800" b="0" dirty="0" err="1">
                <a:solidFill>
                  <a:srgbClr val="0070C0"/>
                </a:solidFill>
              </a:rPr>
              <a:t>Социалното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изключване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може</a:t>
            </a:r>
            <a:r>
              <a:rPr lang="ru-RU" sz="2800" b="0" dirty="0">
                <a:solidFill>
                  <a:srgbClr val="0070C0"/>
                </a:solidFill>
              </a:rPr>
              <a:t> да се </a:t>
            </a:r>
            <a:r>
              <a:rPr lang="ru-RU" sz="2800" b="0" dirty="0" err="1">
                <a:solidFill>
                  <a:srgbClr val="0070C0"/>
                </a:solidFill>
              </a:rPr>
              <a:t>задълбочи</a:t>
            </a:r>
            <a:r>
              <a:rPr lang="ru-RU" sz="2800" b="0" dirty="0">
                <a:solidFill>
                  <a:srgbClr val="0070C0"/>
                </a:solidFill>
              </a:rPr>
              <a:t>. Посредством </a:t>
            </a:r>
            <a:r>
              <a:rPr lang="ru-RU" sz="2800" b="0" dirty="0" err="1">
                <a:solidFill>
                  <a:srgbClr val="0070C0"/>
                </a:solidFill>
              </a:rPr>
              <a:t>тази</a:t>
            </a:r>
            <a:r>
              <a:rPr lang="ru-RU" sz="2800" b="0" dirty="0">
                <a:solidFill>
                  <a:srgbClr val="0070C0"/>
                </a:solidFill>
              </a:rPr>
              <a:t> методология се </a:t>
            </a:r>
            <a:r>
              <a:rPr lang="ru-RU" sz="2800" b="0" dirty="0" err="1">
                <a:solidFill>
                  <a:srgbClr val="0070C0"/>
                </a:solidFill>
              </a:rPr>
              <a:t>обяснят</a:t>
            </a:r>
            <a:r>
              <a:rPr lang="ru-RU" sz="2800" b="0" dirty="0">
                <a:solidFill>
                  <a:srgbClr val="0070C0"/>
                </a:solidFill>
              </a:rPr>
              <a:t> причините за </a:t>
            </a:r>
            <a:r>
              <a:rPr lang="ru-RU" sz="2800" b="0" dirty="0" err="1">
                <a:solidFill>
                  <a:srgbClr val="0070C0"/>
                </a:solidFill>
              </a:rPr>
              <a:t>резултата</a:t>
            </a:r>
            <a:r>
              <a:rPr lang="ru-RU" sz="2800" b="0" dirty="0">
                <a:solidFill>
                  <a:srgbClr val="0070C0"/>
                </a:solidFill>
              </a:rPr>
              <a:t>: </a:t>
            </a:r>
            <a:r>
              <a:rPr lang="ru-RU" sz="2800" b="0" dirty="0" err="1">
                <a:solidFill>
                  <a:srgbClr val="0070C0"/>
                </a:solidFill>
              </a:rPr>
              <a:t>вредни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хранителни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навици</a:t>
            </a:r>
            <a:r>
              <a:rPr lang="ru-RU" sz="2800" b="0" dirty="0">
                <a:solidFill>
                  <a:srgbClr val="0070C0"/>
                </a:solidFill>
              </a:rPr>
              <a:t>, </a:t>
            </a:r>
            <a:r>
              <a:rPr lang="ru-RU" sz="2800" b="0" dirty="0" err="1">
                <a:solidFill>
                  <a:srgbClr val="0070C0"/>
                </a:solidFill>
              </a:rPr>
              <a:t>минимална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физическа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активност</a:t>
            </a:r>
            <a:r>
              <a:rPr lang="ru-RU" sz="2800" b="0" dirty="0">
                <a:solidFill>
                  <a:srgbClr val="0070C0"/>
                </a:solidFill>
              </a:rPr>
              <a:t>, </a:t>
            </a:r>
            <a:r>
              <a:rPr lang="ru-RU" sz="2800" b="0" dirty="0" err="1">
                <a:solidFill>
                  <a:srgbClr val="0070C0"/>
                </a:solidFill>
              </a:rPr>
              <a:t>болест</a:t>
            </a:r>
            <a:r>
              <a:rPr lang="ru-RU" sz="2800" b="0" dirty="0">
                <a:solidFill>
                  <a:srgbClr val="0070C0"/>
                </a:solidFill>
              </a:rPr>
              <a:t>, </a:t>
            </a:r>
            <a:r>
              <a:rPr lang="ru-RU" sz="2800" b="0" dirty="0" err="1">
                <a:solidFill>
                  <a:srgbClr val="0070C0"/>
                </a:solidFill>
              </a:rPr>
              <a:t>генетична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обремененост</a:t>
            </a:r>
            <a:r>
              <a:rPr lang="ru-RU" sz="2800" b="0" dirty="0">
                <a:solidFill>
                  <a:srgbClr val="0070C0"/>
                </a:solidFill>
              </a:rPr>
              <a:t>. </a:t>
            </a:r>
            <a:r>
              <a:rPr lang="ru-RU" sz="2800" b="0" dirty="0" err="1" smtClean="0">
                <a:solidFill>
                  <a:srgbClr val="0070C0"/>
                </a:solidFill>
              </a:rPr>
              <a:t>Ние</a:t>
            </a:r>
            <a:r>
              <a:rPr lang="ru-RU" sz="2800" b="0" dirty="0" smtClean="0">
                <a:solidFill>
                  <a:srgbClr val="0070C0"/>
                </a:solidFill>
              </a:rPr>
              <a:t> </a:t>
            </a:r>
            <a:r>
              <a:rPr lang="ru-RU" sz="2800" b="0" dirty="0">
                <a:solidFill>
                  <a:srgbClr val="0070C0"/>
                </a:solidFill>
              </a:rPr>
              <a:t>се </a:t>
            </a:r>
            <a:r>
              <a:rPr lang="ru-RU" sz="2800" b="0" dirty="0" err="1">
                <a:solidFill>
                  <a:srgbClr val="0070C0"/>
                </a:solidFill>
              </a:rPr>
              <a:t>концентрираме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върху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детските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индивидуални</a:t>
            </a:r>
            <a:r>
              <a:rPr lang="ru-RU" sz="2800" b="0" dirty="0">
                <a:solidFill>
                  <a:srgbClr val="0070C0"/>
                </a:solidFill>
              </a:rPr>
              <a:t> постижения и </a:t>
            </a:r>
            <a:r>
              <a:rPr lang="ru-RU" sz="2800" b="0" dirty="0" err="1">
                <a:solidFill>
                  <a:srgbClr val="0070C0"/>
                </a:solidFill>
              </a:rPr>
              <a:t>върху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това</a:t>
            </a:r>
            <a:r>
              <a:rPr lang="ru-RU" sz="2800" b="0" dirty="0">
                <a:solidFill>
                  <a:srgbClr val="0070C0"/>
                </a:solidFill>
              </a:rPr>
              <a:t>, </a:t>
            </a:r>
            <a:r>
              <a:rPr lang="ru-RU" sz="2800" b="0" dirty="0" err="1">
                <a:solidFill>
                  <a:srgbClr val="0070C0"/>
                </a:solidFill>
              </a:rPr>
              <a:t>което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детето</a:t>
            </a:r>
            <a:r>
              <a:rPr lang="ru-RU" sz="2800" b="0" dirty="0">
                <a:solidFill>
                  <a:srgbClr val="0070C0"/>
                </a:solidFill>
              </a:rPr>
              <a:t> </a:t>
            </a:r>
            <a:r>
              <a:rPr lang="ru-RU" sz="2800" b="0" dirty="0" err="1">
                <a:solidFill>
                  <a:srgbClr val="0070C0"/>
                </a:solidFill>
              </a:rPr>
              <a:t>може</a:t>
            </a:r>
            <a:r>
              <a:rPr lang="ru-RU" sz="2800" b="0" dirty="0">
                <a:solidFill>
                  <a:srgbClr val="0070C0"/>
                </a:solidFill>
              </a:rPr>
              <a:t> да </a:t>
            </a:r>
            <a:r>
              <a:rPr lang="ru-RU" sz="2800" b="0" dirty="0" err="1">
                <a:solidFill>
                  <a:srgbClr val="0070C0"/>
                </a:solidFill>
              </a:rPr>
              <a:t>постигне</a:t>
            </a:r>
            <a:r>
              <a:rPr lang="ru-RU" sz="2800" b="0" dirty="0">
                <a:solidFill>
                  <a:srgbClr val="0070C0"/>
                </a:solidFill>
              </a:rPr>
              <a:t>.</a:t>
            </a:r>
            <a:endParaRPr lang="en-US" sz="2800" b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74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170121" y="382772"/>
            <a:ext cx="88646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3200" b="1" dirty="0" err="1">
                <a:solidFill>
                  <a:srgbClr val="0070C0"/>
                </a:solidFill>
              </a:rPr>
              <a:t>Профил</a:t>
            </a:r>
            <a:r>
              <a:rPr lang="ru-RU" sz="3200" b="1" dirty="0">
                <a:solidFill>
                  <a:srgbClr val="0070C0"/>
                </a:solidFill>
              </a:rPr>
              <a:t> на кукла с </a:t>
            </a:r>
            <a:r>
              <a:rPr lang="ru-RU" sz="3200" b="1" dirty="0" err="1">
                <a:solidFill>
                  <a:srgbClr val="0070C0"/>
                </a:solidFill>
              </a:rPr>
              <a:t>адаптационни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r>
              <a:rPr lang="ru-RU" sz="3200" b="1" dirty="0" err="1">
                <a:solidFill>
                  <a:srgbClr val="0070C0"/>
                </a:solidFill>
              </a:rPr>
              <a:t>проблеми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endParaRPr lang="ru-RU" sz="3200" dirty="0" smtClean="0">
              <a:solidFill>
                <a:srgbClr val="0070C0"/>
              </a:solidFill>
            </a:endParaRPr>
          </a:p>
          <a:p>
            <a:pPr algn="ctr"/>
            <a:r>
              <a:rPr lang="ru-RU" sz="3200" dirty="0" err="1" smtClean="0">
                <a:solidFill>
                  <a:srgbClr val="0070C0"/>
                </a:solidFill>
              </a:rPr>
              <a:t>дължат</a:t>
            </a:r>
            <a:r>
              <a:rPr lang="ru-RU" sz="3200" dirty="0" smtClean="0">
                <a:solidFill>
                  <a:srgbClr val="0070C0"/>
                </a:solidFill>
              </a:rPr>
              <a:t> </a:t>
            </a:r>
            <a:r>
              <a:rPr lang="ru-RU" sz="3200" dirty="0">
                <a:solidFill>
                  <a:srgbClr val="0070C0"/>
                </a:solidFill>
              </a:rPr>
              <a:t>се на </a:t>
            </a:r>
            <a:r>
              <a:rPr lang="ru-RU" sz="3200" dirty="0" err="1">
                <a:solidFill>
                  <a:srgbClr val="0070C0"/>
                </a:solidFill>
              </a:rPr>
              <a:t>необходимостта</a:t>
            </a:r>
            <a:r>
              <a:rPr lang="ru-RU" sz="3200" dirty="0">
                <a:solidFill>
                  <a:srgbClr val="0070C0"/>
                </a:solidFill>
              </a:rPr>
              <a:t> от </a:t>
            </a:r>
            <a:r>
              <a:rPr lang="ru-RU" sz="3200" dirty="0" err="1">
                <a:solidFill>
                  <a:srgbClr val="0070C0"/>
                </a:solidFill>
              </a:rPr>
              <a:t>усвояване</a:t>
            </a:r>
            <a:r>
              <a:rPr lang="ru-RU" sz="3200" dirty="0">
                <a:solidFill>
                  <a:srgbClr val="0070C0"/>
                </a:solidFill>
              </a:rPr>
              <a:t> на </a:t>
            </a:r>
            <a:r>
              <a:rPr lang="ru-RU" sz="3200" dirty="0" err="1">
                <a:solidFill>
                  <a:srgbClr val="0070C0"/>
                </a:solidFill>
              </a:rPr>
              <a:t>речеви</a:t>
            </a:r>
            <a:r>
              <a:rPr lang="ru-RU" sz="3200" dirty="0">
                <a:solidFill>
                  <a:srgbClr val="0070C0"/>
                </a:solidFill>
              </a:rPr>
              <a:t> умения. </a:t>
            </a:r>
            <a:r>
              <a:rPr lang="ru-RU" sz="3200" dirty="0" err="1">
                <a:solidFill>
                  <a:srgbClr val="0070C0"/>
                </a:solidFill>
              </a:rPr>
              <a:t>Недобрата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 err="1">
                <a:solidFill>
                  <a:srgbClr val="0070C0"/>
                </a:solidFill>
              </a:rPr>
              <a:t>речева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 err="1">
                <a:solidFill>
                  <a:srgbClr val="0070C0"/>
                </a:solidFill>
              </a:rPr>
              <a:t>артикулация</a:t>
            </a:r>
            <a:r>
              <a:rPr lang="ru-RU" sz="3200" dirty="0">
                <a:solidFill>
                  <a:srgbClr val="0070C0"/>
                </a:solidFill>
              </a:rPr>
              <a:t> води до </a:t>
            </a:r>
            <a:r>
              <a:rPr lang="ru-RU" sz="3200" dirty="0" err="1">
                <a:solidFill>
                  <a:srgbClr val="0070C0"/>
                </a:solidFill>
              </a:rPr>
              <a:t>социални</a:t>
            </a:r>
            <a:r>
              <a:rPr lang="ru-RU" sz="3200" dirty="0">
                <a:solidFill>
                  <a:srgbClr val="0070C0"/>
                </a:solidFill>
              </a:rPr>
              <a:t> </a:t>
            </a:r>
            <a:r>
              <a:rPr lang="ru-RU" sz="3200" dirty="0" err="1">
                <a:solidFill>
                  <a:srgbClr val="0070C0"/>
                </a:solidFill>
              </a:rPr>
              <a:t>проблеми</a:t>
            </a:r>
            <a:r>
              <a:rPr lang="ru-RU" sz="3200" dirty="0">
                <a:solidFill>
                  <a:srgbClr val="0070C0"/>
                </a:solidFill>
              </a:rPr>
              <a:t>, </a:t>
            </a:r>
            <a:r>
              <a:rPr lang="ru-RU" sz="3200" dirty="0" err="1">
                <a:solidFill>
                  <a:srgbClr val="0070C0"/>
                </a:solidFill>
              </a:rPr>
              <a:t>произтичащи</a:t>
            </a:r>
            <a:r>
              <a:rPr lang="ru-RU" sz="3200" dirty="0">
                <a:solidFill>
                  <a:srgbClr val="0070C0"/>
                </a:solidFill>
              </a:rPr>
              <a:t> от </a:t>
            </a:r>
            <a:r>
              <a:rPr lang="ru-RU" sz="3200" dirty="0" err="1">
                <a:solidFill>
                  <a:srgbClr val="0070C0"/>
                </a:solidFill>
              </a:rPr>
              <a:t>невладенето</a:t>
            </a:r>
            <a:r>
              <a:rPr lang="ru-RU" sz="3200" dirty="0">
                <a:solidFill>
                  <a:srgbClr val="0070C0"/>
                </a:solidFill>
              </a:rPr>
              <a:t> на </a:t>
            </a:r>
            <a:r>
              <a:rPr lang="ru-RU" sz="3200" dirty="0" err="1">
                <a:solidFill>
                  <a:srgbClr val="0070C0"/>
                </a:solidFill>
              </a:rPr>
              <a:t>езика</a:t>
            </a:r>
            <a:r>
              <a:rPr lang="ru-RU" sz="3200" dirty="0">
                <a:solidFill>
                  <a:srgbClr val="0070C0"/>
                </a:solidFill>
              </a:rPr>
              <a:t>, </a:t>
            </a:r>
            <a:r>
              <a:rPr lang="ru-RU" sz="3200" dirty="0" err="1">
                <a:solidFill>
                  <a:srgbClr val="0070C0"/>
                </a:solidFill>
              </a:rPr>
              <a:t>самоизразяването</a:t>
            </a:r>
            <a:r>
              <a:rPr lang="ru-RU" sz="3200" dirty="0">
                <a:solidFill>
                  <a:srgbClr val="0070C0"/>
                </a:solidFill>
              </a:rPr>
              <a:t> , </a:t>
            </a:r>
            <a:r>
              <a:rPr lang="ru-RU" sz="3200" dirty="0" err="1">
                <a:solidFill>
                  <a:srgbClr val="0070C0"/>
                </a:solidFill>
              </a:rPr>
              <a:t>трудностите</a:t>
            </a:r>
            <a:r>
              <a:rPr lang="ru-RU" sz="3200" dirty="0">
                <a:solidFill>
                  <a:srgbClr val="0070C0"/>
                </a:solidFill>
              </a:rPr>
              <a:t> в </a:t>
            </a:r>
            <a:r>
              <a:rPr lang="ru-RU" sz="3200" dirty="0" err="1">
                <a:solidFill>
                  <a:srgbClr val="0070C0"/>
                </a:solidFill>
              </a:rPr>
              <a:t>общуването</a:t>
            </a:r>
            <a:r>
              <a:rPr lang="ru-RU" sz="3200" dirty="0">
                <a:solidFill>
                  <a:srgbClr val="0070C0"/>
                </a:solidFill>
              </a:rPr>
              <a:t>, </a:t>
            </a:r>
            <a:r>
              <a:rPr lang="ru-RU" sz="3200" dirty="0" err="1">
                <a:solidFill>
                  <a:srgbClr val="0070C0"/>
                </a:solidFill>
              </a:rPr>
              <a:t>невключването</a:t>
            </a:r>
            <a:r>
              <a:rPr lang="ru-RU" sz="3200" dirty="0">
                <a:solidFill>
                  <a:srgbClr val="0070C0"/>
                </a:solidFill>
              </a:rPr>
              <a:t> в игра. </a:t>
            </a:r>
            <a:endParaRPr lang="bg-BG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13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088742"/>
          </a:xfrm>
        </p:spPr>
        <p:txBody>
          <a:bodyPr/>
          <a:lstStyle/>
          <a:p>
            <a:pPr algn="ctr"/>
            <a:r>
              <a:rPr lang="ru-RU" sz="2400" b="1" dirty="0" err="1">
                <a:solidFill>
                  <a:srgbClr val="0070C0"/>
                </a:solidFill>
              </a:rPr>
              <a:t>Профил</a:t>
            </a:r>
            <a:r>
              <a:rPr lang="ru-RU" sz="2400" b="1" dirty="0">
                <a:solidFill>
                  <a:srgbClr val="0070C0"/>
                </a:solidFill>
              </a:rPr>
              <a:t> на кукла, </a:t>
            </a:r>
            <a:r>
              <a:rPr lang="ru-RU" sz="2400" b="1" dirty="0" err="1">
                <a:solidFill>
                  <a:srgbClr val="0070C0"/>
                </a:solidFill>
              </a:rPr>
              <a:t>отразяваща</a:t>
            </a:r>
            <a:r>
              <a:rPr lang="ru-RU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 err="1">
                <a:solidFill>
                  <a:srgbClr val="0070C0"/>
                </a:solidFill>
              </a:rPr>
              <a:t>социалното</a:t>
            </a:r>
            <a:r>
              <a:rPr lang="ru-RU" sz="2400" b="1" dirty="0">
                <a:solidFill>
                  <a:srgbClr val="0070C0"/>
                </a:solidFill>
              </a:rPr>
              <a:t> неравенство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smtClean="0">
                <a:solidFill>
                  <a:srgbClr val="0070C0"/>
                </a:solidFill>
              </a:rPr>
              <a:t> 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много </a:t>
            </a:r>
            <a:r>
              <a:rPr lang="ru-RU" sz="2400" dirty="0" err="1">
                <a:solidFill>
                  <a:srgbClr val="0070C0"/>
                </a:solidFill>
              </a:rPr>
              <a:t>чувствителна</a:t>
            </a:r>
            <a:r>
              <a:rPr lang="ru-RU" sz="2400" dirty="0">
                <a:solidFill>
                  <a:srgbClr val="0070C0"/>
                </a:solidFill>
              </a:rPr>
              <a:t> и трудна тема, но е </a:t>
            </a:r>
            <a:r>
              <a:rPr lang="ru-RU" sz="2400" dirty="0" err="1">
                <a:solidFill>
                  <a:srgbClr val="0070C0"/>
                </a:solidFill>
              </a:rPr>
              <a:t>наложително</a:t>
            </a:r>
            <a:r>
              <a:rPr lang="ru-RU" sz="2400" dirty="0">
                <a:solidFill>
                  <a:srgbClr val="0070C0"/>
                </a:solidFill>
              </a:rPr>
              <a:t> да се </a:t>
            </a:r>
            <a:r>
              <a:rPr lang="ru-RU" sz="2400" dirty="0" err="1">
                <a:solidFill>
                  <a:srgbClr val="0070C0"/>
                </a:solidFill>
              </a:rPr>
              <a:t>работи</a:t>
            </a:r>
            <a:r>
              <a:rPr lang="ru-RU" sz="2400" dirty="0">
                <a:solidFill>
                  <a:srgbClr val="0070C0"/>
                </a:solidFill>
              </a:rPr>
              <a:t> по </a:t>
            </a:r>
            <a:r>
              <a:rPr lang="ru-RU" sz="2400" dirty="0" err="1">
                <a:solidFill>
                  <a:srgbClr val="0070C0"/>
                </a:solidFill>
              </a:rPr>
              <a:t>нея</a:t>
            </a:r>
            <a:r>
              <a:rPr lang="ru-RU" sz="2400" dirty="0">
                <a:solidFill>
                  <a:srgbClr val="0070C0"/>
                </a:solidFill>
              </a:rPr>
              <a:t>. </a:t>
            </a:r>
            <a:r>
              <a:rPr lang="ru-RU" sz="2400" dirty="0" err="1">
                <a:solidFill>
                  <a:srgbClr val="0070C0"/>
                </a:solidFill>
              </a:rPr>
              <a:t>Обикновени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дрехи</a:t>
            </a:r>
            <a:r>
              <a:rPr lang="ru-RU" sz="2400" dirty="0">
                <a:solidFill>
                  <a:srgbClr val="0070C0"/>
                </a:solidFill>
              </a:rPr>
              <a:t> и обувки. Неравенство на </a:t>
            </a:r>
            <a:r>
              <a:rPr lang="ru-RU" sz="2400" dirty="0" err="1">
                <a:solidFill>
                  <a:srgbClr val="0070C0"/>
                </a:solidFill>
              </a:rPr>
              <a:t>детските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играчки</a:t>
            </a:r>
            <a:r>
              <a:rPr lang="ru-RU" sz="2400" dirty="0">
                <a:solidFill>
                  <a:srgbClr val="0070C0"/>
                </a:solidFill>
              </a:rPr>
              <a:t>. Положителен пример за позитивно отношение от страна на </a:t>
            </a:r>
            <a:r>
              <a:rPr lang="ru-RU" sz="2400" dirty="0" err="1">
                <a:solidFill>
                  <a:srgbClr val="0070C0"/>
                </a:solidFill>
              </a:rPr>
              <a:t>възрастните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към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такива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деца</a:t>
            </a:r>
            <a:r>
              <a:rPr lang="ru-RU" sz="2400" dirty="0">
                <a:solidFill>
                  <a:srgbClr val="0070C0"/>
                </a:solidFill>
              </a:rPr>
              <a:t>, е, </a:t>
            </a:r>
            <a:r>
              <a:rPr lang="ru-RU" sz="2400" dirty="0" err="1">
                <a:solidFill>
                  <a:srgbClr val="0070C0"/>
                </a:solidFill>
              </a:rPr>
              <a:t>отзивчивост</a:t>
            </a:r>
            <a:r>
              <a:rPr lang="ru-RU" sz="2400" dirty="0">
                <a:solidFill>
                  <a:srgbClr val="0070C0"/>
                </a:solidFill>
              </a:rPr>
              <a:t> и работа </a:t>
            </a:r>
            <a:r>
              <a:rPr lang="ru-RU" sz="2400" dirty="0" err="1">
                <a:solidFill>
                  <a:srgbClr val="0070C0"/>
                </a:solidFill>
              </a:rPr>
              <a:t>върху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негативното</a:t>
            </a:r>
            <a:r>
              <a:rPr lang="ru-RU" sz="2400" dirty="0">
                <a:solidFill>
                  <a:srgbClr val="0070C0"/>
                </a:solidFill>
              </a:rPr>
              <a:t> отношение - </a:t>
            </a:r>
            <a:r>
              <a:rPr lang="ru-RU" sz="2400" dirty="0" err="1">
                <a:solidFill>
                  <a:srgbClr val="0070C0"/>
                </a:solidFill>
              </a:rPr>
              <a:t>това</a:t>
            </a:r>
            <a:r>
              <a:rPr lang="ru-RU" sz="2400" dirty="0">
                <a:solidFill>
                  <a:srgbClr val="0070C0"/>
                </a:solidFill>
              </a:rPr>
              <a:t> не е по вина на </a:t>
            </a:r>
            <a:r>
              <a:rPr lang="ru-RU" sz="2400" dirty="0" err="1">
                <a:solidFill>
                  <a:srgbClr val="0070C0"/>
                </a:solidFill>
              </a:rPr>
              <a:t>детето</a:t>
            </a:r>
            <a:r>
              <a:rPr lang="ru-RU" sz="2400" dirty="0">
                <a:solidFill>
                  <a:srgbClr val="0070C0"/>
                </a:solidFill>
              </a:rPr>
              <a:t>! </a:t>
            </a:r>
            <a:endParaRPr lang="bg-BG" sz="2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518525" cy="4525963"/>
          </a:xfrm>
        </p:spPr>
        <p:txBody>
          <a:bodyPr>
            <a:normAutofit/>
          </a:bodyPr>
          <a:lstStyle/>
          <a:p>
            <a:pPr marL="457200" indent="-457200"/>
            <a:r>
              <a:rPr lang="bg-BG" sz="2800" b="0" dirty="0" smtClean="0"/>
              <a:t>  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269325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510363" y="170121"/>
            <a:ext cx="85485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.</a:t>
            </a:r>
            <a:endParaRPr lang="bg-BG" sz="2400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510363" y="297712"/>
            <a:ext cx="80169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 </a:t>
            </a:r>
            <a:r>
              <a:rPr lang="ru-RU" sz="3200" b="1" dirty="0" err="1">
                <a:solidFill>
                  <a:srgbClr val="0070C0"/>
                </a:solidFill>
              </a:rPr>
              <a:t>Профил</a:t>
            </a:r>
            <a:r>
              <a:rPr lang="ru-RU" sz="3200" b="1" dirty="0">
                <a:solidFill>
                  <a:srgbClr val="0070C0"/>
                </a:solidFill>
              </a:rPr>
              <a:t> на кукла на </a:t>
            </a:r>
            <a:r>
              <a:rPr lang="ru-RU" sz="3200" b="1" dirty="0" err="1">
                <a:solidFill>
                  <a:srgbClr val="0070C0"/>
                </a:solidFill>
              </a:rPr>
              <a:t>деца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r>
              <a:rPr lang="ru-RU" sz="3200" b="1" dirty="0" err="1">
                <a:solidFill>
                  <a:srgbClr val="0070C0"/>
                </a:solidFill>
              </a:rPr>
              <a:t>със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r>
              <a:rPr lang="ru-RU" sz="3200" b="1" dirty="0" err="1">
                <a:solidFill>
                  <a:srgbClr val="0070C0"/>
                </a:solidFill>
              </a:rPr>
              <a:t>специални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r>
              <a:rPr lang="ru-RU" sz="3200" b="1" dirty="0" err="1">
                <a:solidFill>
                  <a:srgbClr val="0070C0"/>
                </a:solidFill>
              </a:rPr>
              <a:t>нужди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ru-RU" sz="2800" dirty="0" err="1" smtClean="0">
                <a:solidFill>
                  <a:srgbClr val="0070C0"/>
                </a:solidFill>
              </a:rPr>
              <a:t>аутизъм</a:t>
            </a:r>
            <a:r>
              <a:rPr lang="ru-RU" sz="2800" dirty="0">
                <a:solidFill>
                  <a:srgbClr val="0070C0"/>
                </a:solidFill>
              </a:rPr>
              <a:t>, </a:t>
            </a:r>
            <a:r>
              <a:rPr lang="ru-RU" sz="2800" dirty="0" err="1">
                <a:solidFill>
                  <a:srgbClr val="0070C0"/>
                </a:solidFill>
              </a:rPr>
              <a:t>хиперактивност</a:t>
            </a:r>
            <a:r>
              <a:rPr lang="ru-RU" sz="2800" dirty="0">
                <a:solidFill>
                  <a:srgbClr val="0070C0"/>
                </a:solidFill>
              </a:rPr>
              <a:t>, </a:t>
            </a:r>
            <a:r>
              <a:rPr lang="ru-RU" sz="2800" dirty="0" err="1">
                <a:solidFill>
                  <a:srgbClr val="0070C0"/>
                </a:solidFill>
              </a:rPr>
              <a:t>алергия</a:t>
            </a:r>
            <a:r>
              <a:rPr lang="ru-RU" sz="2800" dirty="0">
                <a:solidFill>
                  <a:srgbClr val="0070C0"/>
                </a:solidFill>
              </a:rPr>
              <a:t>, астма, диабет, </a:t>
            </a:r>
            <a:r>
              <a:rPr lang="ru-RU" sz="2800" dirty="0" err="1">
                <a:solidFill>
                  <a:srgbClr val="0070C0"/>
                </a:solidFill>
              </a:rPr>
              <a:t>специално</a:t>
            </a:r>
            <a:r>
              <a:rPr lang="ru-RU" sz="2800" dirty="0">
                <a:solidFill>
                  <a:srgbClr val="0070C0"/>
                </a:solidFill>
              </a:rPr>
              <a:t> физическо  </a:t>
            </a:r>
            <a:r>
              <a:rPr lang="ru-RU" sz="2800" dirty="0" err="1">
                <a:solidFill>
                  <a:srgbClr val="0070C0"/>
                </a:solidFill>
              </a:rPr>
              <a:t>подпомагане</a:t>
            </a:r>
            <a:r>
              <a:rPr lang="ru-RU" sz="2800" dirty="0">
                <a:solidFill>
                  <a:srgbClr val="0070C0"/>
                </a:solidFill>
              </a:rPr>
              <a:t>, </a:t>
            </a:r>
            <a:r>
              <a:rPr lang="ru-RU" sz="2800" dirty="0" err="1">
                <a:solidFill>
                  <a:srgbClr val="0070C0"/>
                </a:solidFill>
              </a:rPr>
              <a:t>други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специални</a:t>
            </a:r>
            <a:r>
              <a:rPr lang="ru-RU" sz="2800" dirty="0">
                <a:solidFill>
                  <a:srgbClr val="0070C0"/>
                </a:solidFill>
              </a:rPr>
              <a:t>  </a:t>
            </a:r>
            <a:r>
              <a:rPr lang="ru-RU" sz="2800" dirty="0" err="1">
                <a:solidFill>
                  <a:srgbClr val="0070C0"/>
                </a:solidFill>
              </a:rPr>
              <a:t>образователни</a:t>
            </a:r>
            <a:r>
              <a:rPr lang="ru-RU" sz="2800" dirty="0">
                <a:solidFill>
                  <a:srgbClr val="0070C0"/>
                </a:solidFill>
              </a:rPr>
              <a:t> потребности, </a:t>
            </a:r>
            <a:r>
              <a:rPr lang="ru-RU" sz="2800" dirty="0" err="1">
                <a:solidFill>
                  <a:srgbClr val="0070C0"/>
                </a:solidFill>
              </a:rPr>
              <a:t>загуба</a:t>
            </a:r>
            <a:r>
              <a:rPr lang="ru-RU" sz="2800" dirty="0">
                <a:solidFill>
                  <a:srgbClr val="0070C0"/>
                </a:solidFill>
              </a:rPr>
              <a:t> на слуха. </a:t>
            </a:r>
            <a:r>
              <a:rPr lang="ru-RU" sz="2800" dirty="0" err="1">
                <a:solidFill>
                  <a:srgbClr val="0070C0"/>
                </a:solidFill>
              </a:rPr>
              <a:t>Педагогическото</a:t>
            </a:r>
            <a:r>
              <a:rPr lang="ru-RU" sz="2800" dirty="0">
                <a:solidFill>
                  <a:srgbClr val="0070C0"/>
                </a:solidFill>
              </a:rPr>
              <a:t> взаимодействие с </a:t>
            </a:r>
            <a:r>
              <a:rPr lang="ru-RU" sz="2800" dirty="0" err="1">
                <a:solidFill>
                  <a:srgbClr val="0070C0"/>
                </a:solidFill>
              </a:rPr>
              <a:t>куклите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дава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възможност</a:t>
            </a:r>
            <a:r>
              <a:rPr lang="ru-RU" sz="2800" dirty="0">
                <a:solidFill>
                  <a:srgbClr val="0070C0"/>
                </a:solidFill>
              </a:rPr>
              <a:t>  да се </a:t>
            </a:r>
            <a:r>
              <a:rPr lang="ru-RU" sz="2800" dirty="0" err="1">
                <a:solidFill>
                  <a:srgbClr val="0070C0"/>
                </a:solidFill>
              </a:rPr>
              <a:t>разберат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нуждите</a:t>
            </a:r>
            <a:r>
              <a:rPr lang="ru-RU" sz="2800" dirty="0">
                <a:solidFill>
                  <a:srgbClr val="0070C0"/>
                </a:solidFill>
              </a:rPr>
              <a:t> на </a:t>
            </a:r>
            <a:r>
              <a:rPr lang="ru-RU" sz="2800" dirty="0" err="1">
                <a:solidFill>
                  <a:srgbClr val="0070C0"/>
                </a:solidFill>
              </a:rPr>
              <a:t>такива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деца</a:t>
            </a:r>
            <a:r>
              <a:rPr lang="ru-RU" sz="2800" dirty="0">
                <a:solidFill>
                  <a:srgbClr val="0070C0"/>
                </a:solidFill>
              </a:rPr>
              <a:t> и да се </a:t>
            </a:r>
            <a:r>
              <a:rPr lang="ru-RU" sz="2800" dirty="0" err="1">
                <a:solidFill>
                  <a:srgbClr val="0070C0"/>
                </a:solidFill>
              </a:rPr>
              <a:t>увеличи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емпатията</a:t>
            </a:r>
            <a:r>
              <a:rPr lang="ru-RU" sz="2800" dirty="0">
                <a:solidFill>
                  <a:srgbClr val="0070C0"/>
                </a:solidFill>
              </a:rPr>
              <a:t> и </a:t>
            </a:r>
            <a:r>
              <a:rPr lang="ru-RU" sz="2800" dirty="0" err="1">
                <a:solidFill>
                  <a:srgbClr val="0070C0"/>
                </a:solidFill>
              </a:rPr>
              <a:t>толерантността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към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тях</a:t>
            </a:r>
            <a:r>
              <a:rPr lang="ru-RU" sz="2800" dirty="0">
                <a:solidFill>
                  <a:srgbClr val="0070C0"/>
                </a:solidFill>
              </a:rPr>
              <a:t>.</a:t>
            </a:r>
            <a:endParaRPr lang="bg-BG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86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020727" y="223284"/>
            <a:ext cx="709343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FF0000"/>
                </a:solidFill>
              </a:rPr>
              <a:t>РАЗКАЗИ </a:t>
            </a:r>
            <a:r>
              <a:rPr lang="bg-BG" sz="4000" b="1" dirty="0">
                <a:solidFill>
                  <a:srgbClr val="FF0000"/>
                </a:solidFill>
              </a:rPr>
              <a:t>НА </a:t>
            </a:r>
            <a:r>
              <a:rPr lang="bg-BG" sz="4000" b="1" dirty="0" smtClean="0">
                <a:solidFill>
                  <a:srgbClr val="FF0000"/>
                </a:solidFill>
              </a:rPr>
              <a:t>КУКЛИ</a:t>
            </a:r>
          </a:p>
          <a:p>
            <a:pPr algn="ctr"/>
            <a:endParaRPr lang="bg-BG" sz="4000" b="1" dirty="0">
              <a:solidFill>
                <a:srgbClr val="FF0000"/>
              </a:solidFill>
            </a:endParaRPr>
          </a:p>
          <a:p>
            <a:pPr algn="ctr"/>
            <a:endParaRPr lang="bg-BG" sz="4000" b="1" dirty="0" smtClean="0">
              <a:solidFill>
                <a:srgbClr val="FF0000"/>
              </a:solidFill>
            </a:endParaRPr>
          </a:p>
          <a:p>
            <a:pPr algn="ctr"/>
            <a:endParaRPr lang="bg-BG" sz="4000" b="1" dirty="0">
              <a:solidFill>
                <a:srgbClr val="FF0000"/>
              </a:solidFill>
            </a:endParaRPr>
          </a:p>
          <a:p>
            <a:pPr algn="ctr"/>
            <a:endParaRPr lang="bg-BG" sz="4000" b="1" dirty="0">
              <a:solidFill>
                <a:srgbClr val="FF0000"/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9" y="922375"/>
            <a:ext cx="7035208" cy="527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7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а 1"/>
          <p:cNvGraphicFramePr/>
          <p:nvPr>
            <p:extLst>
              <p:ext uri="{D42A27DB-BD31-4B8C-83A1-F6EECF244321}">
                <p14:modId xmlns:p14="http://schemas.microsoft.com/office/powerpoint/2010/main" val="3788630104"/>
              </p:ext>
            </p:extLst>
          </p:nvPr>
        </p:nvGraphicFramePr>
        <p:xfrm>
          <a:off x="491229" y="301"/>
          <a:ext cx="8352928" cy="6714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656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а 1"/>
          <p:cNvGraphicFramePr/>
          <p:nvPr>
            <p:extLst>
              <p:ext uri="{D42A27DB-BD31-4B8C-83A1-F6EECF244321}">
                <p14:modId xmlns:p14="http://schemas.microsoft.com/office/powerpoint/2010/main" val="2694624711"/>
              </p:ext>
            </p:extLst>
          </p:nvPr>
        </p:nvGraphicFramePr>
        <p:xfrm>
          <a:off x="1949302" y="844107"/>
          <a:ext cx="6096000" cy="5088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2283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29609" y="223283"/>
            <a:ext cx="870806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600" b="1" dirty="0" smtClean="0">
              <a:solidFill>
                <a:srgbClr val="FF0000"/>
              </a:solidFill>
            </a:endParaRP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pPr algn="ctr"/>
            <a:endParaRPr lang="en-US" sz="3600" b="1" dirty="0" smtClean="0">
              <a:solidFill>
                <a:srgbClr val="FF0000"/>
              </a:solidFill>
            </a:endParaRP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pPr algn="ctr"/>
            <a:endParaRPr lang="en-US" sz="3600" b="1" dirty="0" smtClean="0">
              <a:solidFill>
                <a:srgbClr val="FF0000"/>
              </a:solidFill>
            </a:endParaRPr>
          </a:p>
          <a:p>
            <a:pPr algn="ctr"/>
            <a:endParaRPr lang="en-US" sz="3600" b="1" dirty="0">
              <a:solidFill>
                <a:srgbClr val="FF0000"/>
              </a:solidFill>
            </a:endParaRPr>
          </a:p>
          <a:p>
            <a:pPr algn="ctr"/>
            <a:endParaRPr lang="en-US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БЛАГОДАРЯ ЗА ВНИМАНИЕТО!</a:t>
            </a:r>
            <a:endParaRPr lang="bg-BG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06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Ъгли">
  <a:themeElements>
    <a:clrScheme name="Ъгли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Изискани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искани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1246</TotalTime>
  <Words>532</Words>
  <Application>Microsoft Office PowerPoint</Application>
  <PresentationFormat>Презентация на цял екран (4:3)</PresentationFormat>
  <Paragraphs>48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2" baseType="lpstr">
      <vt:lpstr>Ъгли</vt:lpstr>
      <vt:lpstr>ЗАЕДНО В БЪДЕЩЕТО С РАЗЛИЧНИТЕ ДЕЦА</vt:lpstr>
      <vt:lpstr>Габриела Тодорова   старши учител  ДГ „Щурче“  гр.Плевен</vt:lpstr>
      <vt:lpstr>Презентация на PowerPoint</vt:lpstr>
      <vt:lpstr> Първи стъпки </vt:lpstr>
      <vt:lpstr>Презентация на PowerPoint</vt:lpstr>
      <vt:lpstr>Презентация на PowerPoint</vt:lpstr>
      <vt:lpstr>КАКВО ТРЯБВА ДА ЗНАЕТЕ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Профил на кукла, отразяваща социалното неравенство   много чувствителна и трудна тема, но е наложително да се работи по нея. Обикновени дрехи и обувки. Неравенство на детските играчки. Положителен пример за позитивно отношение от страна на възрастните към такива деца, е, отзивчивост и работа върху негативното отношение - това не е по вина на детето!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 DOLLS TRAINING</dc:title>
  <dc:creator>Marilyn Palla</dc:creator>
  <cp:lastModifiedBy>Win7</cp:lastModifiedBy>
  <cp:revision>75</cp:revision>
  <cp:lastPrinted>2020-02-25T06:54:58Z</cp:lastPrinted>
  <dcterms:created xsi:type="dcterms:W3CDTF">2015-11-24T04:36:55Z</dcterms:created>
  <dcterms:modified xsi:type="dcterms:W3CDTF">2024-05-29T07:29:17Z</dcterms:modified>
</cp:coreProperties>
</file>